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3004800" cy="9753600"/>
  <p:notesSz cx="6858000" cy="9144000"/>
  <p:defaultTextStyle>
    <a:defPPr>
      <a:defRPr lang="en-US"/>
    </a:defPPr>
    <a:lvl1pPr algn="l" defTabSz="1731963" rtl="0" eaLnBrk="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l" defTabSz="1731963" rtl="0" eaLnBrk="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l" defTabSz="1731963" rtl="0" eaLnBrk="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l" defTabSz="1731963" rtl="0" eaLnBrk="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l" defTabSz="1731963" rtl="0" eaLnBrk="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7432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2004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6576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A4"/>
    <a:srgbClr val="0C76F0"/>
    <a:srgbClr val="7076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E11C3-FB3C-4900-98BF-8EA9898C0CFB}" v="3" dt="2024-11-05T22:21:26.33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ajor">
          <a:srgbClr val="5E5E5E"/>
        </a:fontRef>
        <a:srgbClr val="5E5E5E"/>
      </a:tcTxStyle>
      <a:tcStyle>
        <a:tcBdr>
          <a:left>
            <a:ln w="3175" cap="flat">
              <a:noFill/>
              <a:miter lim="400000"/>
            </a:ln>
          </a:left>
          <a:right>
            <a:ln w="3175" cap="flat">
              <a:noFill/>
              <a:miter lim="400000"/>
            </a:ln>
          </a:right>
          <a:top>
            <a:ln w="25400" cap="flat">
              <a:solidFill>
                <a:srgbClr val="5E5E5E"/>
              </a:solidFill>
              <a:prstDash val="solid"/>
              <a:round/>
            </a:ln>
          </a:top>
          <a:bottom>
            <a:ln w="12700" cap="flat">
              <a:solidFill>
                <a:srgbClr val="5E5E5E"/>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ajor">
          <a:srgbClr val="FFFFFF"/>
        </a:fontRef>
        <a:srgbClr val="FFFFFF"/>
      </a:tcTxStyle>
      <a:tcStyle>
        <a:tcBdr>
          <a:left>
            <a:ln w="3175" cap="flat">
              <a:noFill/>
              <a:miter lim="400000"/>
            </a:ln>
          </a:left>
          <a:right>
            <a:ln w="3175" cap="flat">
              <a:noFill/>
              <a:miter lim="400000"/>
            </a:ln>
          </a:right>
          <a:top>
            <a:ln w="12700" cap="flat">
              <a:solidFill>
                <a:srgbClr val="5E5E5E"/>
              </a:solidFill>
              <a:prstDash val="solid"/>
              <a:round/>
            </a:ln>
          </a:top>
          <a:bottom>
            <a:ln w="12700" cap="flat">
              <a:solidFill>
                <a:srgbClr val="5E5E5E"/>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127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127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25400"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noFill/>
        </a:fill>
      </a:tcStyle>
    </a:lastRow>
    <a:firstRow>
      <a:tcTxStyle b="on" i="off">
        <a:fontRef idx="maj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12700"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94694"/>
  </p:normalViewPr>
  <p:slideViewPr>
    <p:cSldViewPr snapToGrid="0">
      <p:cViewPr varScale="1">
        <p:scale>
          <a:sx n="72" d="100"/>
          <a:sy n="72" d="100"/>
        </p:scale>
        <p:origin x="1410" y="5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hape 44">
            <a:extLst>
              <a:ext uri="{FF2B5EF4-FFF2-40B4-BE49-F238E27FC236}">
                <a16:creationId xmlns:a16="http://schemas.microsoft.com/office/drawing/2014/main" id="{A04D70BD-4BC8-BFA9-2680-9CA661AA7678}"/>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123" name="Shape 45">
            <a:extLst>
              <a:ext uri="{FF2B5EF4-FFF2-40B4-BE49-F238E27FC236}">
                <a16:creationId xmlns:a16="http://schemas.microsoft.com/office/drawing/2014/main" id="{E8EAFC95-3F81-E256-F177-2E4D042C6868}"/>
              </a:ext>
            </a:extLst>
          </p:cNvPr>
          <p:cNvSpPr>
            <a:spLocks noGrp="1" noChangeArrowheads="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sym typeface="Helvetica Neue" panose="02000503000000020004" pitchFamily="2" charset="0"/>
            </a:endParaRPr>
          </a:p>
        </p:txBody>
      </p:sp>
    </p:spTree>
  </p:cSld>
  <p:clrMap bg1="lt1" tx1="dk1" bg2="lt2" tx2="dk2" accent1="accent1" accent2="accent2" accent3="accent3" accent4="accent4" accent5="accent5" accent6="accent6" hlink="hlink" folHlink="folHlink"/>
  <p:notesStyle>
    <a:lvl1pPr algn="l" defTabSz="323850" rtl="0" eaLnBrk="0" fontAlgn="base" hangingPunct="0">
      <a:lnSpc>
        <a:spcPct val="118000"/>
      </a:lnSpc>
      <a:spcBef>
        <a:spcPts val="500"/>
      </a:spcBef>
      <a:spcAft>
        <a:spcPct val="0"/>
      </a:spcAft>
      <a:defRPr sz="1400">
        <a:solidFill>
          <a:schemeClr val="tx1"/>
        </a:solidFill>
        <a:latin typeface="+mj-lt"/>
        <a:ea typeface="+mj-ea"/>
        <a:cs typeface="+mj-cs"/>
        <a:sym typeface="Helvetica Neue" panose="02000503000000020004" pitchFamily="2" charset="0"/>
      </a:defRPr>
    </a:lvl1pPr>
    <a:lvl2pPr marL="742950" indent="-285750" algn="l" defTabSz="323850" rtl="0" eaLnBrk="0" fontAlgn="base" hangingPunct="0">
      <a:lnSpc>
        <a:spcPct val="118000"/>
      </a:lnSpc>
      <a:spcBef>
        <a:spcPts val="500"/>
      </a:spcBef>
      <a:spcAft>
        <a:spcPct val="0"/>
      </a:spcAft>
      <a:defRPr sz="1400">
        <a:solidFill>
          <a:schemeClr val="tx1"/>
        </a:solidFill>
        <a:latin typeface="+mj-lt"/>
        <a:ea typeface="+mj-ea"/>
        <a:cs typeface="+mj-cs"/>
        <a:sym typeface="Helvetica Neue" panose="02000503000000020004" pitchFamily="2" charset="0"/>
      </a:defRPr>
    </a:lvl2pPr>
    <a:lvl3pPr marL="1143000" indent="-228600" algn="l" defTabSz="323850" rtl="0" eaLnBrk="0" fontAlgn="base" hangingPunct="0">
      <a:lnSpc>
        <a:spcPct val="118000"/>
      </a:lnSpc>
      <a:spcBef>
        <a:spcPts val="500"/>
      </a:spcBef>
      <a:spcAft>
        <a:spcPct val="0"/>
      </a:spcAft>
      <a:defRPr sz="1400">
        <a:solidFill>
          <a:schemeClr val="tx1"/>
        </a:solidFill>
        <a:latin typeface="+mj-lt"/>
        <a:ea typeface="+mj-ea"/>
        <a:cs typeface="+mj-cs"/>
        <a:sym typeface="Helvetica Neue" panose="02000503000000020004" pitchFamily="2" charset="0"/>
      </a:defRPr>
    </a:lvl3pPr>
    <a:lvl4pPr marL="1600200" indent="-228600" algn="l" defTabSz="323850" rtl="0" eaLnBrk="0" fontAlgn="base" hangingPunct="0">
      <a:lnSpc>
        <a:spcPct val="118000"/>
      </a:lnSpc>
      <a:spcBef>
        <a:spcPts val="500"/>
      </a:spcBef>
      <a:spcAft>
        <a:spcPct val="0"/>
      </a:spcAft>
      <a:defRPr sz="1400">
        <a:solidFill>
          <a:schemeClr val="tx1"/>
        </a:solidFill>
        <a:latin typeface="+mj-lt"/>
        <a:ea typeface="+mj-ea"/>
        <a:cs typeface="+mj-cs"/>
        <a:sym typeface="Helvetica Neue" panose="02000503000000020004" pitchFamily="2" charset="0"/>
      </a:defRPr>
    </a:lvl4pPr>
    <a:lvl5pPr marL="2057400" indent="-228600" algn="l" defTabSz="323850" rtl="0" eaLnBrk="0" fontAlgn="base" hangingPunct="0">
      <a:lnSpc>
        <a:spcPct val="118000"/>
      </a:lnSpc>
      <a:spcBef>
        <a:spcPts val="500"/>
      </a:spcBef>
      <a:spcAft>
        <a:spcPct val="0"/>
      </a:spcAft>
      <a:defRPr sz="1400">
        <a:solidFill>
          <a:schemeClr val="tx1"/>
        </a:solidFill>
        <a:latin typeface="+mj-lt"/>
        <a:ea typeface="+mj-ea"/>
        <a:cs typeface="+mj-cs"/>
        <a:sym typeface="Helvetica Neue" panose="02000503000000020004" pitchFamily="2" charset="0"/>
      </a:defRPr>
    </a:lvl5pPr>
    <a:lvl6pPr indent="1143000" defTabSz="325120" latinLnBrk="0">
      <a:lnSpc>
        <a:spcPct val="117999"/>
      </a:lnSpc>
      <a:spcBef>
        <a:spcPts val="500"/>
      </a:spcBef>
      <a:defRPr sz="1400">
        <a:latin typeface="+mj-lt"/>
        <a:ea typeface="+mj-ea"/>
        <a:cs typeface="+mj-cs"/>
        <a:sym typeface="Helvetica Neue"/>
      </a:defRPr>
    </a:lvl6pPr>
    <a:lvl7pPr indent="1371600" defTabSz="325120" latinLnBrk="0">
      <a:lnSpc>
        <a:spcPct val="117999"/>
      </a:lnSpc>
      <a:spcBef>
        <a:spcPts val="500"/>
      </a:spcBef>
      <a:defRPr sz="1400">
        <a:latin typeface="+mj-lt"/>
        <a:ea typeface="+mj-ea"/>
        <a:cs typeface="+mj-cs"/>
        <a:sym typeface="Helvetica Neue"/>
      </a:defRPr>
    </a:lvl7pPr>
    <a:lvl8pPr indent="1600200" defTabSz="325120" latinLnBrk="0">
      <a:lnSpc>
        <a:spcPct val="117999"/>
      </a:lnSpc>
      <a:spcBef>
        <a:spcPts val="500"/>
      </a:spcBef>
      <a:defRPr sz="1400">
        <a:latin typeface="+mj-lt"/>
        <a:ea typeface="+mj-ea"/>
        <a:cs typeface="+mj-cs"/>
        <a:sym typeface="Helvetica Neue"/>
      </a:defRPr>
    </a:lvl8pPr>
    <a:lvl9pPr indent="1828800" defTabSz="325120" latinLnBrk="0">
      <a:lnSpc>
        <a:spcPct val="117999"/>
      </a:lnSpc>
      <a:spcBef>
        <a:spcPts val="500"/>
      </a:spcBef>
      <a:defRPr sz="14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708420CC-718A-7BEE-0E2E-6165A192B1C0}"/>
              </a:ext>
            </a:extLst>
          </p:cNvPr>
          <p:cNvSpPr>
            <a:spLocks noGrp="1" noRot="1" noChangeAspect="1" noChangeArrowheads="1" noTextEdit="1"/>
          </p:cNvSpPr>
          <p:nvPr>
            <p:ph type="sldImg"/>
          </p:nvPr>
        </p:nvSpPr>
        <p:spPr/>
      </p:sp>
      <p:sp>
        <p:nvSpPr>
          <p:cNvPr id="11266" name="Notes Placeholder 2">
            <a:extLst>
              <a:ext uri="{FF2B5EF4-FFF2-40B4-BE49-F238E27FC236}">
                <a16:creationId xmlns:a16="http://schemas.microsoft.com/office/drawing/2014/main" id="{E4503E60-D137-3C88-D3CC-5D4F62248755}"/>
              </a:ext>
            </a:extLst>
          </p:cNvPr>
          <p:cNvSpPr>
            <a:spLocks noGrp="1" noChangeArrowheads="1"/>
          </p:cNvSpPr>
          <p:nvPr>
            <p:ph type="body" idx="1"/>
          </p:nvPr>
        </p:nvSpPr>
        <p:spPr/>
        <p:txBody>
          <a:bodyPr/>
          <a:lstStyle/>
          <a:p>
            <a:pPr eaLnBrk="1" hangingPunct="1"/>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C4546944-4038-DE70-9EE1-83088CF9A597}"/>
              </a:ext>
            </a:extLst>
          </p:cNvPr>
          <p:cNvSpPr>
            <a:spLocks noGrp="1" noRot="1" noChangeAspect="1" noChangeArrowheads="1" noTextEdit="1"/>
          </p:cNvSpPr>
          <p:nvPr>
            <p:ph type="sldImg"/>
          </p:nvPr>
        </p:nvSpPr>
        <p:spPr/>
      </p:sp>
      <p:sp>
        <p:nvSpPr>
          <p:cNvPr id="14338" name="Notes Placeholder 2">
            <a:extLst>
              <a:ext uri="{FF2B5EF4-FFF2-40B4-BE49-F238E27FC236}">
                <a16:creationId xmlns:a16="http://schemas.microsoft.com/office/drawing/2014/main" id="{51E52322-6927-AE33-0696-2B9BDCD507F4}"/>
              </a:ext>
            </a:extLst>
          </p:cNvPr>
          <p:cNvSpPr>
            <a:spLocks noGrp="1" noChangeArrowheads="1"/>
          </p:cNvSpPr>
          <p:nvPr>
            <p:ph type="body" idx="1"/>
          </p:nvPr>
        </p:nvSpPr>
        <p:spPr/>
        <p:txBody>
          <a:bodyPr/>
          <a:lstStyle/>
          <a:p>
            <a:pPr eaLnBrk="1" hangingPunct="1"/>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91F483EA-B157-1D08-E66D-7DDAA7052812}"/>
              </a:ext>
            </a:extLst>
          </p:cNvPr>
          <p:cNvSpPr txBox="1">
            <a:spLocks noGrp="1" noChangeArrowheads="1"/>
          </p:cNvSpPr>
          <p:nvPr>
            <p:ph type="sldNum" sz="quarter" idx="10"/>
          </p:nvPr>
        </p:nvSpPr>
        <p:spPr>
          <a:ln/>
        </p:spPr>
        <p:txBody>
          <a:bodyPr/>
          <a:lstStyle>
            <a:lvl1pPr>
              <a:defRPr/>
            </a:lvl1pPr>
          </a:lstStyle>
          <a:p>
            <a:fld id="{A06CCDE5-FE7D-6040-8AA3-D6E99CB70C2D}" type="slidenum">
              <a:rPr lang="en-US" altLang="en-US"/>
              <a:pPr/>
              <a:t>‹#›</a:t>
            </a:fld>
            <a:endParaRPr lang="en-US" altLang="en-US"/>
          </a:p>
        </p:txBody>
      </p:sp>
    </p:spTree>
    <p:extLst>
      <p:ext uri="{BB962C8B-B14F-4D97-AF65-F5344CB8AC3E}">
        <p14:creationId xmlns:p14="http://schemas.microsoft.com/office/powerpoint/2010/main" val="17334942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643466" y="1794933"/>
            <a:ext cx="11717868" cy="764541"/>
          </a:xfrm>
          <a:prstGeom prst="rect">
            <a:avLst/>
          </a:prstGeom>
        </p:spPr>
        <p:txBody>
          <a:bodyPr>
            <a:normAutofit/>
          </a:bodyPr>
          <a:lstStyle/>
          <a:p>
            <a:r>
              <a:t>Title Text</a:t>
            </a:r>
          </a:p>
        </p:txBody>
      </p:sp>
      <p:sp>
        <p:nvSpPr>
          <p:cNvPr id="19" name="Body Level One…"/>
          <p:cNvSpPr txBox="1">
            <a:spLocks noGrp="1"/>
          </p:cNvSpPr>
          <p:nvPr>
            <p:ph type="body" idx="1"/>
          </p:nvPr>
        </p:nvSpPr>
        <p:spPr>
          <a:xfrm>
            <a:off x="643466" y="3484879"/>
            <a:ext cx="11717868" cy="440351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2FEEA196-2595-F7AF-9B03-3B73111B3F1A}"/>
              </a:ext>
            </a:extLst>
          </p:cNvPr>
          <p:cNvSpPr txBox="1">
            <a:spLocks noGrp="1" noChangeArrowheads="1"/>
          </p:cNvSpPr>
          <p:nvPr>
            <p:ph type="sldNum" sz="quarter" idx="10"/>
          </p:nvPr>
        </p:nvSpPr>
        <p:spPr>
          <a:xfrm>
            <a:off x="6380163" y="8170863"/>
            <a:ext cx="236537" cy="227012"/>
          </a:xfrm>
        </p:spPr>
        <p:txBody>
          <a:bodyPr/>
          <a:lstStyle>
            <a:lvl1pPr>
              <a:defRPr/>
            </a:lvl1pPr>
          </a:lstStyle>
          <a:p>
            <a:fld id="{1B324062-997A-3A4B-AAB8-73CF38CC79B6}" type="slidenum">
              <a:rPr lang="en-US" altLang="en-US"/>
              <a:pPr/>
              <a:t>‹#›</a:t>
            </a:fld>
            <a:endParaRPr lang="en-US" altLang="en-US"/>
          </a:p>
        </p:txBody>
      </p:sp>
    </p:spTree>
    <p:extLst>
      <p:ext uri="{BB962C8B-B14F-4D97-AF65-F5344CB8AC3E}">
        <p14:creationId xmlns:p14="http://schemas.microsoft.com/office/powerpoint/2010/main" val="65556948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643466" y="1794933"/>
            <a:ext cx="11717868" cy="764541"/>
          </a:xfrm>
          <a:prstGeom prst="rect">
            <a:avLst/>
          </a:prstGeom>
        </p:spPr>
        <p:txBody>
          <a:bodyPr>
            <a:normAutofit/>
          </a:bodyPr>
          <a:lstStyle/>
          <a:p>
            <a:r>
              <a:t>Title Text</a:t>
            </a:r>
          </a:p>
        </p:txBody>
      </p:sp>
      <p:sp>
        <p:nvSpPr>
          <p:cNvPr id="28" name="Body Level One…"/>
          <p:cNvSpPr txBox="1">
            <a:spLocks noGrp="1"/>
          </p:cNvSpPr>
          <p:nvPr>
            <p:ph type="body" idx="1"/>
          </p:nvPr>
        </p:nvSpPr>
        <p:spPr>
          <a:xfrm>
            <a:off x="643466" y="3484879"/>
            <a:ext cx="11717868" cy="440351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90E7EFD4-E739-3281-6D03-DE5DAF4AA44B}"/>
              </a:ext>
            </a:extLst>
          </p:cNvPr>
          <p:cNvSpPr txBox="1">
            <a:spLocks noGrp="1" noChangeArrowheads="1"/>
          </p:cNvSpPr>
          <p:nvPr>
            <p:ph type="sldNum" sz="quarter" idx="10"/>
          </p:nvPr>
        </p:nvSpPr>
        <p:spPr>
          <a:xfrm>
            <a:off x="6380163" y="8170863"/>
            <a:ext cx="236537" cy="227012"/>
          </a:xfrm>
        </p:spPr>
        <p:txBody>
          <a:bodyPr/>
          <a:lstStyle>
            <a:lvl1pPr>
              <a:defRPr/>
            </a:lvl1pPr>
          </a:lstStyle>
          <a:p>
            <a:fld id="{6A664374-869F-C94F-83E8-9FDF135F40ED}" type="slidenum">
              <a:rPr lang="en-US" altLang="en-US"/>
              <a:pPr/>
              <a:t>‹#›</a:t>
            </a:fld>
            <a:endParaRPr lang="en-US" altLang="en-US"/>
          </a:p>
        </p:txBody>
      </p:sp>
    </p:spTree>
    <p:extLst>
      <p:ext uri="{BB962C8B-B14F-4D97-AF65-F5344CB8AC3E}">
        <p14:creationId xmlns:p14="http://schemas.microsoft.com/office/powerpoint/2010/main" val="10919465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6" name="Title Text"/>
          <p:cNvSpPr txBox="1">
            <a:spLocks noGrp="1"/>
          </p:cNvSpPr>
          <p:nvPr>
            <p:ph type="title"/>
          </p:nvPr>
        </p:nvSpPr>
        <p:spPr>
          <a:xfrm>
            <a:off x="643466" y="1794933"/>
            <a:ext cx="11717868" cy="764541"/>
          </a:xfrm>
          <a:prstGeom prst="rect">
            <a:avLst/>
          </a:prstGeom>
        </p:spPr>
        <p:txBody>
          <a:bodyPr>
            <a:normAutofit/>
          </a:bodyPr>
          <a:lstStyle/>
          <a:p>
            <a:r>
              <a:t>Title Text</a:t>
            </a:r>
          </a:p>
        </p:txBody>
      </p:sp>
      <p:sp>
        <p:nvSpPr>
          <p:cNvPr id="37" name="Body Level One…"/>
          <p:cNvSpPr txBox="1">
            <a:spLocks noGrp="1"/>
          </p:cNvSpPr>
          <p:nvPr>
            <p:ph type="body" idx="1"/>
          </p:nvPr>
        </p:nvSpPr>
        <p:spPr>
          <a:xfrm>
            <a:off x="643466" y="3484879"/>
            <a:ext cx="11717868" cy="440351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40B12F85-1B21-A233-C7F3-A0EE6543FA0A}"/>
              </a:ext>
            </a:extLst>
          </p:cNvPr>
          <p:cNvSpPr txBox="1">
            <a:spLocks noGrp="1" noChangeArrowheads="1"/>
          </p:cNvSpPr>
          <p:nvPr>
            <p:ph type="sldNum" sz="quarter" idx="10"/>
          </p:nvPr>
        </p:nvSpPr>
        <p:spPr/>
        <p:txBody>
          <a:bodyPr/>
          <a:lstStyle>
            <a:lvl1pPr>
              <a:defRPr>
                <a:solidFill>
                  <a:srgbClr val="FFFFFF"/>
                </a:solidFill>
              </a:defRPr>
            </a:lvl1pPr>
          </a:lstStyle>
          <a:p>
            <a:fld id="{B4489D40-7F48-8743-9E3B-DC39293ABAF6}" type="slidenum">
              <a:rPr lang="en-US" altLang="en-US"/>
              <a:pPr/>
              <a:t>‹#›</a:t>
            </a:fld>
            <a:endParaRPr lang="en-US" altLang="en-US"/>
          </a:p>
        </p:txBody>
      </p:sp>
    </p:spTree>
    <p:extLst>
      <p:ext uri="{BB962C8B-B14F-4D97-AF65-F5344CB8AC3E}">
        <p14:creationId xmlns:p14="http://schemas.microsoft.com/office/powerpoint/2010/main" val="82490254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F22DC84D-E03B-1992-C9E9-5112B89BC5A4}"/>
              </a:ext>
            </a:extLst>
          </p:cNvPr>
          <p:cNvSpPr txBox="1">
            <a:spLocks noGrp="1" noChangeArrowheads="1"/>
          </p:cNvSpPr>
          <p:nvPr>
            <p:ph type="title"/>
          </p:nvPr>
        </p:nvSpPr>
        <p:spPr bwMode="auto">
          <a:xfrm>
            <a:off x="650875" y="1512888"/>
            <a:ext cx="117030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vert="horz" wrap="square" lIns="27093" tIns="27093" rIns="27093" bIns="27093" numCol="1" anchor="t" anchorCtr="0" compatLnSpc="1">
            <a:prstTxWarp prst="textNoShape">
              <a:avLst/>
            </a:prstTxWarp>
          </a:bodyPr>
          <a:lstStyle/>
          <a:p>
            <a:pPr lvl="0"/>
            <a:r>
              <a:rPr lang="en-US" altLang="en-US">
                <a:sym typeface="Helvetica Neue" panose="02000503000000020004" pitchFamily="2" charset="0"/>
              </a:rPr>
              <a:t>Title Text</a:t>
            </a:r>
          </a:p>
        </p:txBody>
      </p:sp>
      <p:sp>
        <p:nvSpPr>
          <p:cNvPr id="1027" name="Body Level One…">
            <a:extLst>
              <a:ext uri="{FF2B5EF4-FFF2-40B4-BE49-F238E27FC236}">
                <a16:creationId xmlns:a16="http://schemas.microsoft.com/office/drawing/2014/main" id="{41E3C600-BDC2-9E3C-8C30-022F65C85924}"/>
              </a:ext>
            </a:extLst>
          </p:cNvPr>
          <p:cNvSpPr txBox="1">
            <a:spLocks noGrp="1" noChangeArrowheads="1"/>
          </p:cNvSpPr>
          <p:nvPr>
            <p:ph type="body" idx="1"/>
          </p:nvPr>
        </p:nvSpPr>
        <p:spPr bwMode="auto">
          <a:xfrm>
            <a:off x="650875" y="2925763"/>
            <a:ext cx="11703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vert="horz" wrap="square" lIns="27093" tIns="27093" rIns="27093" bIns="27093" numCol="1" anchor="t" anchorCtr="0" compatLnSpc="1">
            <a:prstTxWarp prst="textNoShape">
              <a:avLst/>
            </a:prstTxWarp>
          </a:bodyPr>
          <a:lstStyle/>
          <a:p>
            <a:pPr lvl="0"/>
            <a:r>
              <a:rPr lang="en-US" altLang="en-US">
                <a:sym typeface="Helvetica Neue" panose="02000503000000020004" pitchFamily="2" charset="0"/>
              </a:rPr>
              <a:t>Body Level One</a:t>
            </a:r>
          </a:p>
          <a:p>
            <a:pPr lvl="1"/>
            <a:r>
              <a:rPr lang="en-US" altLang="en-US">
                <a:sym typeface="Helvetica Neue" panose="02000503000000020004" pitchFamily="2" charset="0"/>
              </a:rPr>
              <a:t>Body Level Two</a:t>
            </a:r>
          </a:p>
          <a:p>
            <a:pPr lvl="2"/>
            <a:r>
              <a:rPr lang="en-US" altLang="en-US">
                <a:sym typeface="Helvetica Neue" panose="02000503000000020004" pitchFamily="2" charset="0"/>
              </a:rPr>
              <a:t>Body Level Three</a:t>
            </a:r>
          </a:p>
          <a:p>
            <a:pPr lvl="3"/>
            <a:r>
              <a:rPr lang="en-US" altLang="en-US">
                <a:sym typeface="Helvetica Neue" panose="02000503000000020004" pitchFamily="2" charset="0"/>
              </a:rPr>
              <a:t>Body Level Four</a:t>
            </a:r>
          </a:p>
          <a:p>
            <a:pPr lvl="4"/>
            <a:r>
              <a:rPr lang="en-US" altLang="en-US">
                <a:sym typeface="Helvetica Neue" panose="02000503000000020004" pitchFamily="2" charset="0"/>
              </a:rPr>
              <a:t>Body Level Five</a:t>
            </a:r>
          </a:p>
        </p:txBody>
      </p:sp>
      <p:sp>
        <p:nvSpPr>
          <p:cNvPr id="1028" name="Slide Number">
            <a:extLst>
              <a:ext uri="{FF2B5EF4-FFF2-40B4-BE49-F238E27FC236}">
                <a16:creationId xmlns:a16="http://schemas.microsoft.com/office/drawing/2014/main" id="{264BA26F-56A9-24D1-FF75-8BCD84574A29}"/>
              </a:ext>
            </a:extLst>
          </p:cNvPr>
          <p:cNvSpPr txBox="1">
            <a:spLocks noGrp="1" noChangeArrowheads="1"/>
          </p:cNvSpPr>
          <p:nvPr>
            <p:ph type="sldNum" sz="quarter" idx="2"/>
          </p:nvPr>
        </p:nvSpPr>
        <p:spPr bwMode="auto">
          <a:xfrm>
            <a:off x="6380163" y="8167688"/>
            <a:ext cx="236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vert="horz" wrap="none" lIns="27093" tIns="27093" rIns="27093" bIns="27093" numCol="1" anchor="b" anchorCtr="0" compatLnSpc="1">
            <a:prstTxWarp prst="textNoShape">
              <a:avLst/>
            </a:prstTxWarp>
            <a:spAutoFit/>
          </a:bodyPr>
          <a:lstStyle>
            <a:lvl1pPr algn="ctr" defTabSz="414338" eaLnBrk="1">
              <a:defRPr sz="1200">
                <a:solidFill>
                  <a:srgbClr val="000000"/>
                </a:solidFill>
              </a:defRPr>
            </a:lvl1pPr>
          </a:lstStyle>
          <a:p>
            <a:fld id="{229259D5-7443-4546-B005-6D866D37FD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transition spd="med"/>
  <p:txStyles>
    <p:titleStyle>
      <a:lvl1pPr algn="l" defTabSz="1731963" rtl="0" eaLnBrk="0" fontAlgn="base" hangingPunct="0">
        <a:lnSpc>
          <a:spcPct val="80000"/>
        </a:lnSpc>
        <a:spcBef>
          <a:spcPct val="0"/>
        </a:spcBef>
        <a:spcAft>
          <a:spcPct val="0"/>
        </a:spcAft>
        <a:defRPr sz="6000" b="1">
          <a:solidFill>
            <a:srgbClr val="000000"/>
          </a:solidFill>
          <a:latin typeface="+mj-lt"/>
          <a:ea typeface="+mj-ea"/>
          <a:cs typeface="+mj-cs"/>
          <a:sym typeface="Helvetica Neue" panose="02000503000000020004" pitchFamily="2" charset="0"/>
        </a:defRPr>
      </a:lvl1pPr>
      <a:lvl2pPr algn="l" defTabSz="1731963" rtl="0" eaLnBrk="0" fontAlgn="base" hangingPunct="0">
        <a:lnSpc>
          <a:spcPct val="80000"/>
        </a:lnSpc>
        <a:spcBef>
          <a:spcPct val="0"/>
        </a:spcBef>
        <a:spcAft>
          <a:spcPct val="0"/>
        </a:spcAft>
        <a:defRPr sz="6000" b="1">
          <a:solidFill>
            <a:srgbClr val="000000"/>
          </a:solidFill>
          <a:latin typeface="+mj-lt"/>
          <a:ea typeface="+mj-ea"/>
          <a:cs typeface="+mj-cs"/>
          <a:sym typeface="Helvetica Neue" panose="02000503000000020004" pitchFamily="2" charset="0"/>
        </a:defRPr>
      </a:lvl2pPr>
      <a:lvl3pPr algn="l" defTabSz="1731963" rtl="0" eaLnBrk="0" fontAlgn="base" hangingPunct="0">
        <a:lnSpc>
          <a:spcPct val="80000"/>
        </a:lnSpc>
        <a:spcBef>
          <a:spcPct val="0"/>
        </a:spcBef>
        <a:spcAft>
          <a:spcPct val="0"/>
        </a:spcAft>
        <a:defRPr sz="6000" b="1">
          <a:solidFill>
            <a:srgbClr val="000000"/>
          </a:solidFill>
          <a:latin typeface="+mj-lt"/>
          <a:ea typeface="+mj-ea"/>
          <a:cs typeface="+mj-cs"/>
          <a:sym typeface="Helvetica Neue" panose="02000503000000020004" pitchFamily="2" charset="0"/>
        </a:defRPr>
      </a:lvl3pPr>
      <a:lvl4pPr algn="l" defTabSz="1731963" rtl="0" eaLnBrk="0" fontAlgn="base" hangingPunct="0">
        <a:lnSpc>
          <a:spcPct val="80000"/>
        </a:lnSpc>
        <a:spcBef>
          <a:spcPct val="0"/>
        </a:spcBef>
        <a:spcAft>
          <a:spcPct val="0"/>
        </a:spcAft>
        <a:defRPr sz="6000" b="1">
          <a:solidFill>
            <a:srgbClr val="000000"/>
          </a:solidFill>
          <a:latin typeface="+mj-lt"/>
          <a:ea typeface="+mj-ea"/>
          <a:cs typeface="+mj-cs"/>
          <a:sym typeface="Helvetica Neue" panose="02000503000000020004" pitchFamily="2" charset="0"/>
        </a:defRPr>
      </a:lvl4pPr>
      <a:lvl5pPr algn="l" defTabSz="1731963" rtl="0" eaLnBrk="0" fontAlgn="base" hangingPunct="0">
        <a:lnSpc>
          <a:spcPct val="80000"/>
        </a:lnSpc>
        <a:spcBef>
          <a:spcPct val="0"/>
        </a:spcBef>
        <a:spcAft>
          <a:spcPct val="0"/>
        </a:spcAft>
        <a:defRPr sz="6000" b="1">
          <a:solidFill>
            <a:srgbClr val="000000"/>
          </a:solidFill>
          <a:latin typeface="+mj-lt"/>
          <a:ea typeface="+mj-ea"/>
          <a:cs typeface="+mj-cs"/>
          <a:sym typeface="Helvetica Neue" panose="02000503000000020004" pitchFamily="2" charset="0"/>
        </a:defRPr>
      </a:lvl5pPr>
      <a:lvl6pPr marL="0" marR="0" indent="457200" algn="l" defTabSz="1732844" rtl="0" latinLnBrk="0">
        <a:lnSpc>
          <a:spcPct val="80000"/>
        </a:lnSpc>
        <a:spcBef>
          <a:spcPts val="0"/>
        </a:spcBef>
        <a:spcAft>
          <a:spcPts val="0"/>
        </a:spcAft>
        <a:buClrTx/>
        <a:buSzTx/>
        <a:buFontTx/>
        <a:buNone/>
        <a:tabLst/>
        <a:defRPr sz="6000" b="1" i="0" u="none" strike="noStrike" cap="none" spc="0" baseline="0">
          <a:solidFill>
            <a:srgbClr val="000000"/>
          </a:solidFill>
          <a:uFillTx/>
          <a:latin typeface="+mj-lt"/>
          <a:ea typeface="+mj-ea"/>
          <a:cs typeface="+mj-cs"/>
          <a:sym typeface="Helvetica Neue"/>
        </a:defRPr>
      </a:lvl6pPr>
      <a:lvl7pPr marL="0" marR="0" indent="914400" algn="l" defTabSz="1732844" rtl="0" latinLnBrk="0">
        <a:lnSpc>
          <a:spcPct val="80000"/>
        </a:lnSpc>
        <a:spcBef>
          <a:spcPts val="0"/>
        </a:spcBef>
        <a:spcAft>
          <a:spcPts val="0"/>
        </a:spcAft>
        <a:buClrTx/>
        <a:buSzTx/>
        <a:buFontTx/>
        <a:buNone/>
        <a:tabLst/>
        <a:defRPr sz="6000" b="1" i="0" u="none" strike="noStrike" cap="none" spc="0" baseline="0">
          <a:solidFill>
            <a:srgbClr val="000000"/>
          </a:solidFill>
          <a:uFillTx/>
          <a:latin typeface="+mj-lt"/>
          <a:ea typeface="+mj-ea"/>
          <a:cs typeface="+mj-cs"/>
          <a:sym typeface="Helvetica Neue"/>
        </a:defRPr>
      </a:lvl7pPr>
      <a:lvl8pPr marL="0" marR="0" indent="1371600" algn="l" defTabSz="1732844" rtl="0" latinLnBrk="0">
        <a:lnSpc>
          <a:spcPct val="80000"/>
        </a:lnSpc>
        <a:spcBef>
          <a:spcPts val="0"/>
        </a:spcBef>
        <a:spcAft>
          <a:spcPts val="0"/>
        </a:spcAft>
        <a:buClrTx/>
        <a:buSzTx/>
        <a:buFontTx/>
        <a:buNone/>
        <a:tabLst/>
        <a:defRPr sz="6000" b="1" i="0" u="none" strike="noStrike" cap="none" spc="0" baseline="0">
          <a:solidFill>
            <a:srgbClr val="000000"/>
          </a:solidFill>
          <a:uFillTx/>
          <a:latin typeface="+mj-lt"/>
          <a:ea typeface="+mj-ea"/>
          <a:cs typeface="+mj-cs"/>
          <a:sym typeface="Helvetica Neue"/>
        </a:defRPr>
      </a:lvl8pPr>
      <a:lvl9pPr marL="0" marR="0" indent="1828800" algn="l" defTabSz="1732844" rtl="0" latinLnBrk="0">
        <a:lnSpc>
          <a:spcPct val="80000"/>
        </a:lnSpc>
        <a:spcBef>
          <a:spcPts val="0"/>
        </a:spcBef>
        <a:spcAft>
          <a:spcPts val="0"/>
        </a:spcAft>
        <a:buClrTx/>
        <a:buSzTx/>
        <a:buFontTx/>
        <a:buNone/>
        <a:tabLst/>
        <a:defRPr sz="6000" b="1" i="0" u="none" strike="noStrike" cap="none" spc="0" baseline="0">
          <a:solidFill>
            <a:srgbClr val="000000"/>
          </a:solidFill>
          <a:uFillTx/>
          <a:latin typeface="+mj-lt"/>
          <a:ea typeface="+mj-ea"/>
          <a:cs typeface="+mj-cs"/>
          <a:sym typeface="Helvetica Neue"/>
        </a:defRPr>
      </a:lvl9pPr>
    </p:titleStyle>
    <p:bodyStyle>
      <a:lvl1pPr marL="431800" indent="-431800" algn="l" defTabSz="1731963" rtl="0" eaLnBrk="0" fontAlgn="base" hangingPunct="0">
        <a:lnSpc>
          <a:spcPct val="90000"/>
        </a:lnSpc>
        <a:spcBef>
          <a:spcPts val="3200"/>
        </a:spcBef>
        <a:spcAft>
          <a:spcPct val="0"/>
        </a:spcAft>
        <a:buSzPct val="123000"/>
        <a:buChar char="•"/>
        <a:defRPr sz="3400">
          <a:solidFill>
            <a:srgbClr val="000000"/>
          </a:solidFill>
          <a:latin typeface="+mj-lt"/>
          <a:ea typeface="+mj-ea"/>
          <a:cs typeface="+mj-cs"/>
          <a:sym typeface="Helvetica Neue" panose="02000503000000020004" pitchFamily="2" charset="0"/>
        </a:defRPr>
      </a:lvl1pPr>
      <a:lvl2pPr marL="1760538" indent="-1150938" algn="l" defTabSz="1731963" rtl="0" eaLnBrk="0" fontAlgn="base" hangingPunct="0">
        <a:lnSpc>
          <a:spcPct val="90000"/>
        </a:lnSpc>
        <a:spcBef>
          <a:spcPts val="3200"/>
        </a:spcBef>
        <a:spcAft>
          <a:spcPct val="0"/>
        </a:spcAft>
        <a:buSzPct val="123000"/>
        <a:buChar char="•"/>
        <a:defRPr sz="3400">
          <a:solidFill>
            <a:srgbClr val="000000"/>
          </a:solidFill>
          <a:latin typeface="+mj-lt"/>
          <a:ea typeface="+mj-ea"/>
          <a:cs typeface="+mj-cs"/>
          <a:sym typeface="Helvetica Neue" panose="02000503000000020004" pitchFamily="2" charset="0"/>
        </a:defRPr>
      </a:lvl2pPr>
      <a:lvl3pPr marL="2370138" indent="-1150938" algn="l" defTabSz="1731963" rtl="0" eaLnBrk="0" fontAlgn="base" hangingPunct="0">
        <a:lnSpc>
          <a:spcPct val="90000"/>
        </a:lnSpc>
        <a:spcBef>
          <a:spcPts val="3200"/>
        </a:spcBef>
        <a:spcAft>
          <a:spcPct val="0"/>
        </a:spcAft>
        <a:buSzPct val="123000"/>
        <a:buChar char="•"/>
        <a:defRPr sz="3400">
          <a:solidFill>
            <a:srgbClr val="000000"/>
          </a:solidFill>
          <a:latin typeface="+mj-lt"/>
          <a:ea typeface="+mj-ea"/>
          <a:cs typeface="+mj-cs"/>
          <a:sym typeface="Helvetica Neue" panose="02000503000000020004" pitchFamily="2" charset="0"/>
        </a:defRPr>
      </a:lvl3pPr>
      <a:lvl4pPr marL="2979738" indent="-1150938" algn="l" defTabSz="1731963" rtl="0" eaLnBrk="0" fontAlgn="base" hangingPunct="0">
        <a:lnSpc>
          <a:spcPct val="90000"/>
        </a:lnSpc>
        <a:spcBef>
          <a:spcPts val="3200"/>
        </a:spcBef>
        <a:spcAft>
          <a:spcPct val="0"/>
        </a:spcAft>
        <a:buSzPct val="123000"/>
        <a:buChar char="•"/>
        <a:defRPr sz="3400">
          <a:solidFill>
            <a:srgbClr val="000000"/>
          </a:solidFill>
          <a:latin typeface="+mj-lt"/>
          <a:ea typeface="+mj-ea"/>
          <a:cs typeface="+mj-cs"/>
          <a:sym typeface="Helvetica Neue" panose="02000503000000020004" pitchFamily="2" charset="0"/>
        </a:defRPr>
      </a:lvl4pPr>
      <a:lvl5pPr marL="3589338" indent="-1150938" algn="l" defTabSz="1731963" rtl="0" eaLnBrk="0" fontAlgn="base" hangingPunct="0">
        <a:lnSpc>
          <a:spcPct val="90000"/>
        </a:lnSpc>
        <a:spcBef>
          <a:spcPts val="3200"/>
        </a:spcBef>
        <a:spcAft>
          <a:spcPct val="0"/>
        </a:spcAft>
        <a:buSzPct val="123000"/>
        <a:buChar char="•"/>
        <a:defRPr sz="3400">
          <a:solidFill>
            <a:srgbClr val="000000"/>
          </a:solidFill>
          <a:latin typeface="+mj-lt"/>
          <a:ea typeface="+mj-ea"/>
          <a:cs typeface="+mj-cs"/>
          <a:sym typeface="Helvetica Neue" panose="02000503000000020004" pitchFamily="2" charset="0"/>
        </a:defRPr>
      </a:lvl5pPr>
      <a:lvl6pPr marL="4047066" marR="0" indent="-1151466" algn="l" defTabSz="1732844" rtl="0" latinLnBrk="0">
        <a:lnSpc>
          <a:spcPct val="90000"/>
        </a:lnSpc>
        <a:spcBef>
          <a:spcPts val="3200"/>
        </a:spcBef>
        <a:spcAft>
          <a:spcPts val="0"/>
        </a:spcAft>
        <a:buClrTx/>
        <a:buSzPct val="123000"/>
        <a:buFontTx/>
        <a:buChar char=""/>
        <a:tabLst/>
        <a:defRPr sz="3400" b="0" i="0" u="none" strike="noStrike" cap="none" spc="0" baseline="0">
          <a:solidFill>
            <a:srgbClr val="000000"/>
          </a:solidFill>
          <a:uFillTx/>
          <a:latin typeface="+mj-lt"/>
          <a:ea typeface="+mj-ea"/>
          <a:cs typeface="+mj-cs"/>
          <a:sym typeface="Helvetica Neue"/>
        </a:defRPr>
      </a:lvl6pPr>
      <a:lvl7pPr marL="4504266" marR="0" indent="-1151466" algn="l" defTabSz="1732844" rtl="0" latinLnBrk="0">
        <a:lnSpc>
          <a:spcPct val="90000"/>
        </a:lnSpc>
        <a:spcBef>
          <a:spcPts val="3200"/>
        </a:spcBef>
        <a:spcAft>
          <a:spcPts val="0"/>
        </a:spcAft>
        <a:buClrTx/>
        <a:buSzPct val="123000"/>
        <a:buFontTx/>
        <a:buChar char=""/>
        <a:tabLst/>
        <a:defRPr sz="3400" b="0" i="0" u="none" strike="noStrike" cap="none" spc="0" baseline="0">
          <a:solidFill>
            <a:srgbClr val="000000"/>
          </a:solidFill>
          <a:uFillTx/>
          <a:latin typeface="+mj-lt"/>
          <a:ea typeface="+mj-ea"/>
          <a:cs typeface="+mj-cs"/>
          <a:sym typeface="Helvetica Neue"/>
        </a:defRPr>
      </a:lvl7pPr>
      <a:lvl8pPr marL="4961466" marR="0" indent="-1151466" algn="l" defTabSz="1732844" rtl="0" latinLnBrk="0">
        <a:lnSpc>
          <a:spcPct val="90000"/>
        </a:lnSpc>
        <a:spcBef>
          <a:spcPts val="3200"/>
        </a:spcBef>
        <a:spcAft>
          <a:spcPts val="0"/>
        </a:spcAft>
        <a:buClrTx/>
        <a:buSzPct val="123000"/>
        <a:buFontTx/>
        <a:buChar char=""/>
        <a:tabLst/>
        <a:defRPr sz="3400" b="0" i="0" u="none" strike="noStrike" cap="none" spc="0" baseline="0">
          <a:solidFill>
            <a:srgbClr val="000000"/>
          </a:solidFill>
          <a:uFillTx/>
          <a:latin typeface="+mj-lt"/>
          <a:ea typeface="+mj-ea"/>
          <a:cs typeface="+mj-cs"/>
          <a:sym typeface="Helvetica Neue"/>
        </a:defRPr>
      </a:lvl8pPr>
      <a:lvl9pPr marL="5418666" marR="0" indent="-1151466" algn="l" defTabSz="1732844" rtl="0" latinLnBrk="0">
        <a:lnSpc>
          <a:spcPct val="90000"/>
        </a:lnSpc>
        <a:spcBef>
          <a:spcPts val="3200"/>
        </a:spcBef>
        <a:spcAft>
          <a:spcPts val="0"/>
        </a:spcAft>
        <a:buClrTx/>
        <a:buSzPct val="123000"/>
        <a:buFontTx/>
        <a:buChar char=""/>
        <a:tabLst/>
        <a:defRPr sz="3400" b="0" i="0" u="none" strike="noStrike" cap="none" spc="0" baseline="0">
          <a:solidFill>
            <a:srgbClr val="000000"/>
          </a:solidFill>
          <a:uFillTx/>
          <a:latin typeface="+mj-lt"/>
          <a:ea typeface="+mj-ea"/>
          <a:cs typeface="+mj-cs"/>
          <a:sym typeface="Helvetica Neue"/>
        </a:defRPr>
      </a:lvl9pPr>
    </p:bodyStyle>
    <p:otherStyle>
      <a:lvl1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1pPr>
      <a:lvl2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2pPr>
      <a:lvl3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3pPr>
      <a:lvl4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4pPr>
      <a:lvl5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5pPr>
      <a:lvl6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6pPr>
      <a:lvl7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7pPr>
      <a:lvl8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8pPr>
      <a:lvl9pPr marL="0" marR="0" indent="0" algn="ctr" defTabSz="41543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a:extLst>
              <a:ext uri="{FF2B5EF4-FFF2-40B4-BE49-F238E27FC236}">
                <a16:creationId xmlns:a16="http://schemas.microsoft.com/office/drawing/2014/main" id="{14EC13FA-6F40-811E-A55E-8DB236FE12A3}"/>
              </a:ext>
            </a:extLst>
          </p:cNvPr>
          <p:cNvSpPr>
            <a:spLocks noChangeArrowheads="1"/>
          </p:cNvSpPr>
          <p:nvPr/>
        </p:nvSpPr>
        <p:spPr bwMode="auto">
          <a:xfrm>
            <a:off x="9671050" y="-1588"/>
            <a:ext cx="3335338" cy="1196976"/>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6146" name="Image" descr="Image">
            <a:extLst>
              <a:ext uri="{FF2B5EF4-FFF2-40B4-BE49-F238E27FC236}">
                <a16:creationId xmlns:a16="http://schemas.microsoft.com/office/drawing/2014/main" id="{95BB438B-A00A-37C6-F4EA-811C8AB1F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288" y="515938"/>
            <a:ext cx="28352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147" name="To help your dog enjoy a happy, healthy life, preventive care visits include the following:">
            <a:extLst>
              <a:ext uri="{FF2B5EF4-FFF2-40B4-BE49-F238E27FC236}">
                <a16:creationId xmlns:a16="http://schemas.microsoft.com/office/drawing/2014/main" id="{EA368BF1-6E7C-2518-220D-AB135F7988E0}"/>
              </a:ext>
            </a:extLst>
          </p:cNvPr>
          <p:cNvSpPr txBox="1">
            <a:spLocks noChangeArrowheads="1"/>
          </p:cNvSpPr>
          <p:nvPr/>
        </p:nvSpPr>
        <p:spPr bwMode="auto">
          <a:xfrm>
            <a:off x="412750" y="355600"/>
            <a:ext cx="88407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a:solidFill>
                  <a:srgbClr val="31353D"/>
                </a:solidFill>
                <a:latin typeface="Roboto Slab Light" pitchFamily="2" charset="0"/>
                <a:cs typeface="Roboto Slab Light" pitchFamily="2" charset="0"/>
                <a:sym typeface="Roboto Slab Light" pitchFamily="2" charset="0"/>
              </a:rPr>
              <a:t>To help your dog enjoy a happy, healthy life, preventive care visits include the following:</a:t>
            </a:r>
          </a:p>
        </p:txBody>
      </p:sp>
      <p:sp>
        <p:nvSpPr>
          <p:cNvPr id="6148" name="[ Your logo here ]">
            <a:extLst>
              <a:ext uri="{FF2B5EF4-FFF2-40B4-BE49-F238E27FC236}">
                <a16:creationId xmlns:a16="http://schemas.microsoft.com/office/drawing/2014/main" id="{DA5165C6-A9D7-E7EE-4F86-631559B9CB61}"/>
              </a:ext>
            </a:extLst>
          </p:cNvPr>
          <p:cNvSpPr txBox="1">
            <a:spLocks noChangeArrowheads="1"/>
          </p:cNvSpPr>
          <p:nvPr/>
        </p:nvSpPr>
        <p:spPr bwMode="auto">
          <a:xfrm>
            <a:off x="409575" y="8621713"/>
            <a:ext cx="2836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6149" name="image.png" descr="image.png">
            <a:extLst>
              <a:ext uri="{FF2B5EF4-FFF2-40B4-BE49-F238E27FC236}">
                <a16:creationId xmlns:a16="http://schemas.microsoft.com/office/drawing/2014/main" id="{FF2C2C36-A3B8-5486-8D88-94251FB33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150" name="Image" descr="Image">
            <a:extLst>
              <a:ext uri="{FF2B5EF4-FFF2-40B4-BE49-F238E27FC236}">
                <a16:creationId xmlns:a16="http://schemas.microsoft.com/office/drawing/2014/main" id="{1C92785F-4BDE-E0B3-C6DA-44FDD6BA6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1050" y="1165225"/>
            <a:ext cx="3332163"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151" name="Image" descr="Image">
            <a:extLst>
              <a:ext uri="{FF2B5EF4-FFF2-40B4-BE49-F238E27FC236}">
                <a16:creationId xmlns:a16="http://schemas.microsoft.com/office/drawing/2014/main" id="{7498DC6C-D1EA-D01C-EC9D-15E7A59D0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1050" y="7061200"/>
            <a:ext cx="333216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aphicFrame>
        <p:nvGraphicFramePr>
          <p:cNvPr id="2" name="Table 2">
            <a:extLst>
              <a:ext uri="{FF2B5EF4-FFF2-40B4-BE49-F238E27FC236}">
                <a16:creationId xmlns:a16="http://schemas.microsoft.com/office/drawing/2014/main" id="{C356DA28-B4DA-6CA5-505C-7C53D86CA0D4}"/>
              </a:ext>
            </a:extLst>
          </p:cNvPr>
          <p:cNvGraphicFramePr>
            <a:graphicFrameLocks noGrp="1"/>
          </p:cNvGraphicFramePr>
          <p:nvPr>
            <p:extLst>
              <p:ext uri="{D42A27DB-BD31-4B8C-83A1-F6EECF244321}">
                <p14:modId xmlns:p14="http://schemas.microsoft.com/office/powerpoint/2010/main" val="1679305507"/>
              </p:ext>
            </p:extLst>
          </p:nvPr>
        </p:nvGraphicFramePr>
        <p:xfrm>
          <a:off x="409575" y="860425"/>
          <a:ext cx="8840788" cy="7527925"/>
        </p:xfrm>
        <a:graphic>
          <a:graphicData uri="http://schemas.openxmlformats.org/drawingml/2006/table">
            <a:tbl>
              <a:tblPr firstRow="1" bandRow="1">
                <a:tableStyleId>{5940675A-B579-460E-94D1-54222C63F5DA}</a:tableStyleId>
              </a:tblPr>
              <a:tblGrid>
                <a:gridCol w="5481690">
                  <a:extLst>
                    <a:ext uri="{9D8B030D-6E8A-4147-A177-3AD203B41FA5}">
                      <a16:colId xmlns:a16="http://schemas.microsoft.com/office/drawing/2014/main" val="20000"/>
                    </a:ext>
                  </a:extLst>
                </a:gridCol>
                <a:gridCol w="1027469">
                  <a:extLst>
                    <a:ext uri="{9D8B030D-6E8A-4147-A177-3AD203B41FA5}">
                      <a16:colId xmlns:a16="http://schemas.microsoft.com/office/drawing/2014/main" val="20001"/>
                    </a:ext>
                  </a:extLst>
                </a:gridCol>
                <a:gridCol w="1055748">
                  <a:extLst>
                    <a:ext uri="{9D8B030D-6E8A-4147-A177-3AD203B41FA5}">
                      <a16:colId xmlns:a16="http://schemas.microsoft.com/office/drawing/2014/main" val="20002"/>
                    </a:ext>
                  </a:extLst>
                </a:gridCol>
                <a:gridCol w="1275881">
                  <a:extLst>
                    <a:ext uri="{9D8B030D-6E8A-4147-A177-3AD203B41FA5}">
                      <a16:colId xmlns:a16="http://schemas.microsoft.com/office/drawing/2014/main" val="20003"/>
                    </a:ext>
                  </a:extLst>
                </a:gridCol>
              </a:tblGrid>
              <a:tr h="335841">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tc>
                  <a:txBody>
                    <a:bodyPr/>
                    <a:lstStyle/>
                    <a:p>
                      <a:pPr lvl="1">
                        <a:defRPr sz="1100" b="0">
                          <a:solidFill>
                            <a:srgbClr val="FFFFFF"/>
                          </a:solidFill>
                          <a:latin typeface="Roboto Regular"/>
                          <a:ea typeface="Roboto Regular"/>
                          <a:cs typeface="Roboto Regular"/>
                          <a:sym typeface="Roboto Regular"/>
                        </a:defRPr>
                      </a:pPr>
                      <a:r>
                        <a:rPr sz="1100" dirty="0"/>
                        <a:t>Basic</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Essential</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Comprehensive</a:t>
                      </a:r>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extLst>
                  <a:ext uri="{0D108BD9-81ED-4DB2-BD59-A6C34878D82A}">
                    <a16:rowId xmlns:a16="http://schemas.microsoft.com/office/drawing/2014/main" val="10000"/>
                  </a:ext>
                </a:extLst>
              </a:tr>
              <a:tr h="1358201">
                <a:tc>
                  <a:txBody>
                    <a:bodyPr/>
                    <a:lstStyle/>
                    <a:p>
                      <a:pPr algn="l">
                        <a:defRPr sz="1000" b="0">
                          <a:solidFill>
                            <a:srgbClr val="000000"/>
                          </a:solidFill>
                          <a:latin typeface="Roboto Bold"/>
                          <a:ea typeface="Roboto Bold"/>
                          <a:cs typeface="Roboto Bold"/>
                          <a:sym typeface="Roboto Bold"/>
                        </a:defRPr>
                      </a:pPr>
                      <a:r>
                        <a:rPr sz="1000" dirty="0"/>
                        <a:t>Comprehensive physical examination—Regular price $XX.XX</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a:t>
                      </a:r>
                    </a:p>
                    <a:p>
                      <a:pPr algn="l">
                        <a:defRPr sz="1000" b="0">
                          <a:solidFill>
                            <a:srgbClr val="000000"/>
                          </a:solidFill>
                          <a:latin typeface="Roboto Light"/>
                          <a:ea typeface="Roboto Light"/>
                          <a:cs typeface="Roboto Light"/>
                          <a:sym typeface="Roboto Light"/>
                        </a:defRPr>
                      </a:pPr>
                      <a:r>
                        <a:rPr sz="1000" dirty="0"/>
                        <a:t>evaluation of the following:</a:t>
                      </a:r>
                    </a:p>
                    <a:p>
                      <a:pPr algn="l">
                        <a:buSzPct val="123000"/>
                        <a:buChar char="•"/>
                        <a:defRPr sz="1000" b="0">
                          <a:solidFill>
                            <a:srgbClr val="000000"/>
                          </a:solidFill>
                          <a:latin typeface="Roboto Light"/>
                          <a:ea typeface="Roboto Light"/>
                          <a:cs typeface="Roboto Light"/>
                          <a:sym typeface="Roboto Light"/>
                        </a:defRPr>
                      </a:pPr>
                      <a:r>
                        <a:rPr sz="1000" dirty="0"/>
                        <a:t> Coat and skin </a:t>
                      </a:r>
                    </a:p>
                    <a:p>
                      <a:pPr algn="l">
                        <a:buSzPct val="123000"/>
                        <a:buChar char="•"/>
                        <a:defRPr sz="1000" b="0">
                          <a:solidFill>
                            <a:srgbClr val="000000"/>
                          </a:solidFill>
                          <a:latin typeface="Roboto Light"/>
                          <a:ea typeface="Roboto Light"/>
                          <a:cs typeface="Roboto Light"/>
                          <a:sym typeface="Roboto Light"/>
                        </a:defRPr>
                      </a:pPr>
                      <a:r>
                        <a:rPr sz="1000" dirty="0"/>
                        <a:t> 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 Heart, lungs, and abdomen</a:t>
                      </a:r>
                    </a:p>
                    <a:p>
                      <a:pPr algn="l">
                        <a:buSzPct val="123000"/>
                        <a:buChar char="•"/>
                        <a:defRPr sz="1000" b="0">
                          <a:solidFill>
                            <a:srgbClr val="000000"/>
                          </a:solidFill>
                          <a:latin typeface="Roboto Light"/>
                          <a:ea typeface="Roboto Light"/>
                          <a:cs typeface="Roboto Light"/>
                          <a:sym typeface="Roboto Light"/>
                        </a:defRPr>
                      </a:pPr>
                      <a:r>
                        <a:rPr sz="1000" dirty="0"/>
                        <a:t> Legs and paws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defTabSz="1732844"/>
                      <a:endParaRPr sz="12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841742">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profile-Regular price $XX</a:t>
                      </a:r>
                      <a:r>
                        <a:rPr sz="1000" dirty="0"/>
                        <a:t>.XX</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dog’s kidneys, liver, and pancreas, as well as other functions of the body, such as blood sugar and hydration.</a:t>
                      </a:r>
                      <a:endParaRPr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extLst>
                  <a:ext uri="{0D108BD9-81ED-4DB2-BD59-A6C34878D82A}">
                    <a16:rowId xmlns:a16="http://schemas.microsoft.com/office/drawing/2014/main" val="10002"/>
                  </a:ext>
                </a:extLst>
              </a:tr>
              <a:tr h="693000">
                <a:tc>
                  <a:txBody>
                    <a:bodyPr/>
                    <a:lstStyle/>
                    <a:p>
                      <a:pPr algn="l">
                        <a:defRPr sz="1000" b="0">
                          <a:solidFill>
                            <a:srgbClr val="000000"/>
                          </a:solidFill>
                          <a:latin typeface="Roboto Bold"/>
                          <a:ea typeface="Roboto Bold"/>
                          <a:cs typeface="Roboto Bold"/>
                          <a:sym typeface="Roboto Bold"/>
                        </a:defRPr>
                      </a:pPr>
                      <a:r>
                        <a:rPr sz="1000" dirty="0"/>
                        <a:t>Complete urinalysis—Regular price $XX.XX</a:t>
                      </a:r>
                    </a:p>
                    <a:p>
                      <a:pPr algn="l">
                        <a:defRPr sz="1000" b="0">
                          <a:solidFill>
                            <a:srgbClr val="000000"/>
                          </a:solidFill>
                          <a:latin typeface="Roboto Light"/>
                          <a:ea typeface="Roboto Light"/>
                          <a:cs typeface="Roboto Light"/>
                          <a:sym typeface="Roboto Light"/>
                        </a:defRPr>
                      </a:pPr>
                      <a:r>
                        <a:rPr sz="1000" dirty="0"/>
                        <a:t>This analysis assesses the overall health of your dog’s urinary tract, including kidneys and bladder. It identifies infection or inflammation in the urinary tract.</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693998">
                <a:tc>
                  <a:txBody>
                    <a:bodyPr/>
                    <a:lstStyle/>
                    <a:p>
                      <a:pPr algn="l">
                        <a:defRPr sz="1000" b="0">
                          <a:solidFill>
                            <a:srgbClr val="000000"/>
                          </a:solidFill>
                          <a:latin typeface="Roboto Bold"/>
                          <a:ea typeface="Roboto Bold"/>
                          <a:cs typeface="Roboto Bold"/>
                          <a:sym typeface="Roboto Bold"/>
                        </a:defRPr>
                      </a:pPr>
                      <a:r>
                        <a:rPr sz="1000" dirty="0"/>
                        <a:t>Infectious disease screening—Regular price $XX.XX</a:t>
                      </a:r>
                    </a:p>
                    <a:p>
                      <a:pPr algn="l">
                        <a:defRPr sz="1000" b="0">
                          <a:solidFill>
                            <a:srgbClr val="000000"/>
                          </a:solidFill>
                          <a:latin typeface="Roboto Light"/>
                          <a:ea typeface="Roboto Light"/>
                          <a:cs typeface="Roboto Light"/>
                          <a:sym typeface="Roboto Light"/>
                        </a:defRPr>
                      </a:pPr>
                      <a:r>
                        <a:rPr sz="1000" dirty="0"/>
                        <a:t>This screening identifies whether your dog has been exposed to heartworm or important </a:t>
                      </a:r>
                      <a:br>
                        <a:rPr sz="1000" dirty="0"/>
                      </a:br>
                      <a:r>
                        <a:rPr sz="1000" dirty="0"/>
                        <a:t>tick-borne diseases.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4"/>
                  </a:ext>
                </a:extLst>
              </a:tr>
              <a:tr h="773836">
                <a:tc>
                  <a:txBody>
                    <a:bodyPr/>
                    <a:lstStyle/>
                    <a:p>
                      <a:pPr algn="l">
                        <a:defRPr sz="1000" b="0">
                          <a:solidFill>
                            <a:srgbClr val="000000"/>
                          </a:solidFill>
                          <a:latin typeface="Roboto Bold"/>
                          <a:ea typeface="Roboto Bold"/>
                          <a:cs typeface="Roboto Bold"/>
                          <a:sym typeface="Roboto Bold"/>
                        </a:defRPr>
                      </a:pPr>
                      <a:r>
                        <a:rPr sz="1000" dirty="0"/>
                        <a:t>Fecal test—Regular price $XX.XX</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dog’s gastrointestinal tract. Since they are usually hidden from view, the only way to detect and identify most intestinal parasites is by doing a fecal test. </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726198">
                <a:tc>
                  <a:txBody>
                    <a:bodyPr/>
                    <a:lstStyle/>
                    <a:p>
                      <a:pPr algn="l">
                        <a:defRPr sz="1000" b="0">
                          <a:solidFill>
                            <a:srgbClr val="000000"/>
                          </a:solidFill>
                          <a:latin typeface="Roboto Bold"/>
                          <a:ea typeface="Roboto Bold"/>
                          <a:cs typeface="Roboto Bold"/>
                          <a:sym typeface="Roboto Bold"/>
                        </a:defRPr>
                      </a:pPr>
                      <a:r>
                        <a:rPr sz="1000" dirty="0"/>
                        <a:t>Thyroid function test—Regular price $XX.XX</a:t>
                      </a:r>
                    </a:p>
                    <a:p>
                      <a:pPr algn="l">
                        <a:defRPr sz="1000" b="0">
                          <a:solidFill>
                            <a:srgbClr val="000000"/>
                          </a:solidFill>
                          <a:latin typeface="Roboto Light"/>
                          <a:ea typeface="Roboto Light"/>
                          <a:cs typeface="Roboto Light"/>
                          <a:sym typeface="Roboto Light"/>
                        </a:defRPr>
                      </a:pPr>
                      <a:r>
                        <a:rPr sz="1000" dirty="0"/>
                        <a:t>A thyroid function test detects whether or not your dog’s thyroid gland is functioning properly. </a:t>
                      </a:r>
                      <a:br>
                        <a:rPr sz="1000" dirty="0"/>
                      </a:br>
                      <a:r>
                        <a:rPr sz="1000" dirty="0"/>
                        <a:t>Thyroid disease is very common in older dogs.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6"/>
                  </a:ext>
                </a:extLst>
              </a:tr>
              <a:tr h="565610">
                <a:tc>
                  <a:txBody>
                    <a:bodyPr/>
                    <a:lstStyle/>
                    <a:p>
                      <a:pPr algn="l">
                        <a:defRPr sz="1000" b="0">
                          <a:solidFill>
                            <a:srgbClr val="000000"/>
                          </a:solidFill>
                          <a:latin typeface="Roboto Bold"/>
                          <a:ea typeface="Roboto Bold"/>
                          <a:cs typeface="Roboto Bold"/>
                          <a:sym typeface="Roboto Bold"/>
                        </a:defRPr>
                      </a:pPr>
                      <a:r>
                        <a:rPr sz="1000" dirty="0"/>
                        <a:t>Canine </a:t>
                      </a:r>
                      <a:r>
                        <a:rPr sz="1000" dirty="0" err="1"/>
                        <a:t>Cardiopet</a:t>
                      </a:r>
                      <a:r>
                        <a:rPr sz="1000" baseline="31999" dirty="0"/>
                        <a:t>®</a:t>
                      </a:r>
                      <a:r>
                        <a:rPr sz="1000" dirty="0"/>
                        <a:t> </a:t>
                      </a:r>
                      <a:r>
                        <a:rPr sz="1000" dirty="0" err="1"/>
                        <a:t>proBNP</a:t>
                      </a:r>
                      <a:r>
                        <a:rPr sz="1000" dirty="0"/>
                        <a:t> heart disease screening test—Regular price $XX.XX</a:t>
                      </a:r>
                    </a:p>
                    <a:p>
                      <a:pPr algn="l">
                        <a:defRPr sz="1000" b="0">
                          <a:solidFill>
                            <a:srgbClr val="000000"/>
                          </a:solidFill>
                          <a:latin typeface="Roboto Light"/>
                          <a:ea typeface="Roboto Light"/>
                          <a:cs typeface="Roboto Light"/>
                          <a:sym typeface="Roboto Light"/>
                        </a:defRPr>
                      </a:pPr>
                      <a:r>
                        <a:rPr sz="1000" dirty="0"/>
                        <a:t>This screening test provides an assessment of your dog’s heart health through a blood test.</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612745">
                <a:tc>
                  <a:txBody>
                    <a:bodyPr/>
                    <a:lstStyle/>
                    <a:p>
                      <a:pPr algn="l">
                        <a:defRPr sz="1000" b="0">
                          <a:solidFill>
                            <a:srgbClr val="000000"/>
                          </a:solidFill>
                          <a:latin typeface="Roboto Bold"/>
                          <a:ea typeface="Roboto Bold"/>
                          <a:cs typeface="Roboto Bold"/>
                          <a:sym typeface="Roboto Bold"/>
                        </a:defRPr>
                      </a:pPr>
                      <a:r>
                        <a:rPr sz="1000" dirty="0"/>
                        <a:t>Canine Spec</a:t>
                      </a:r>
                      <a:r>
                        <a:rPr sz="1000" baseline="31999" dirty="0"/>
                        <a:t>®</a:t>
                      </a:r>
                      <a:r>
                        <a:rPr sz="1000" dirty="0"/>
                        <a:t> </a:t>
                      </a:r>
                      <a:r>
                        <a:rPr sz="1000" dirty="0" err="1"/>
                        <a:t>cPL</a:t>
                      </a:r>
                      <a:r>
                        <a:rPr sz="1000" dirty="0"/>
                        <a:t>™ pancreas disease screening test—Regular price $XX.XX</a:t>
                      </a:r>
                    </a:p>
                    <a:p>
                      <a:pPr algn="l">
                        <a:defRPr sz="1000" b="0">
                          <a:solidFill>
                            <a:srgbClr val="000000"/>
                          </a:solidFill>
                          <a:latin typeface="Roboto Light"/>
                          <a:ea typeface="Roboto Light"/>
                          <a:cs typeface="Roboto Light"/>
                          <a:sym typeface="Roboto Light"/>
                        </a:defRPr>
                      </a:pPr>
                      <a:r>
                        <a:rPr sz="1000" dirty="0"/>
                        <a:t>Problems with the digestive organs may be due to an inflamed pancreas, diabetes, or some types of cancers.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extLst>
                  <a:ext uri="{0D108BD9-81ED-4DB2-BD59-A6C34878D82A}">
                    <a16:rowId xmlns:a16="http://schemas.microsoft.com/office/drawing/2014/main" val="10008"/>
                  </a:ext>
                </a:extLst>
              </a:tr>
              <a:tr h="659878">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266876">
                <a:tc>
                  <a:txBody>
                    <a:bodyPr/>
                    <a:lstStyle/>
                    <a:p>
                      <a:pPr algn="l">
                        <a:defRPr sz="1000" b="0">
                          <a:solidFill>
                            <a:srgbClr val="141414"/>
                          </a:solidFill>
                          <a:latin typeface="Roboto Bold"/>
                          <a:ea typeface="Roboto Bold"/>
                          <a:cs typeface="Roboto Bold"/>
                          <a:sym typeface="Roboto Bold"/>
                        </a:defRPr>
                      </a:pPr>
                      <a:endParaRPr sz="1000" dirty="0"/>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tc>
                  <a:txBody>
                    <a:bodyPr/>
                    <a:lstStyle/>
                    <a:p>
                      <a:pPr>
                        <a:defRPr sz="1800">
                          <a:solidFill>
                            <a:srgbClr val="000000"/>
                          </a:solidFill>
                        </a:defRPr>
                      </a:pPr>
                      <a:endParaRPr sz="1000" dirty="0">
                        <a:solidFill>
                          <a:srgbClr val="141414"/>
                        </a:solidFill>
                        <a:latin typeface="Roboto Bold"/>
                        <a:ea typeface="Roboto Bold"/>
                        <a:cs typeface="Roboto Bold"/>
                        <a:sym typeface="Roboto Bold"/>
                      </a:endParaRP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tc>
                  <a:txBody>
                    <a:bodyPr/>
                    <a:lstStyle/>
                    <a:p>
                      <a:pPr>
                        <a:defRPr sz="1800">
                          <a:solidFill>
                            <a:srgbClr val="000000"/>
                          </a:solidFill>
                        </a:defRPr>
                      </a:pPr>
                      <a:endParaRPr sz="1000" dirty="0">
                        <a:solidFill>
                          <a:srgbClr val="141414"/>
                        </a:solidFill>
                        <a:latin typeface="Roboto Bold"/>
                        <a:ea typeface="Roboto Bold"/>
                        <a:cs typeface="Roboto Bold"/>
                        <a:sym typeface="Roboto Bold"/>
                      </a:endParaRP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tc>
                  <a:txBody>
                    <a:bodyPr/>
                    <a:lstStyle/>
                    <a:p>
                      <a:pPr>
                        <a:defRPr sz="1800">
                          <a:solidFill>
                            <a:srgbClr val="000000"/>
                          </a:solidFill>
                        </a:defRPr>
                      </a:pPr>
                      <a:endParaRPr sz="1000" dirty="0">
                        <a:solidFill>
                          <a:srgbClr val="141414"/>
                        </a:solidFill>
                        <a:latin typeface="Roboto Bold"/>
                        <a:ea typeface="Roboto Bold"/>
                        <a:cs typeface="Roboto Bold"/>
                        <a:sym typeface="Roboto Bold"/>
                      </a:endParaRPr>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C76F0"/>
                    </a:solidFill>
                  </a:tcPr>
                </a:tc>
                <a:extLst>
                  <a:ext uri="{0D108BD9-81ED-4DB2-BD59-A6C34878D82A}">
                    <a16:rowId xmlns:a16="http://schemas.microsoft.com/office/drawing/2014/main" val="10010"/>
                  </a:ext>
                </a:extLst>
              </a:tr>
            </a:tbl>
          </a:graphicData>
        </a:graphic>
      </p:graphicFrame>
      <p:sp>
        <p:nvSpPr>
          <p:cNvPr id="6197" name="Shape">
            <a:extLst>
              <a:ext uri="{FF2B5EF4-FFF2-40B4-BE49-F238E27FC236}">
                <a16:creationId xmlns:a16="http://schemas.microsoft.com/office/drawing/2014/main" id="{B17065AD-E9C7-E920-BD5C-F07C0A53D863}"/>
              </a:ext>
            </a:extLst>
          </p:cNvPr>
          <p:cNvSpPr>
            <a:spLocks/>
          </p:cNvSpPr>
          <p:nvPr/>
        </p:nvSpPr>
        <p:spPr bwMode="auto">
          <a:xfrm>
            <a:off x="6327775" y="17113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198" name="Shape">
            <a:extLst>
              <a:ext uri="{FF2B5EF4-FFF2-40B4-BE49-F238E27FC236}">
                <a16:creationId xmlns:a16="http://schemas.microsoft.com/office/drawing/2014/main" id="{F52ADFB7-930F-29E7-8948-0B18AA618A2A}"/>
              </a:ext>
            </a:extLst>
          </p:cNvPr>
          <p:cNvSpPr>
            <a:spLocks/>
          </p:cNvSpPr>
          <p:nvPr/>
        </p:nvSpPr>
        <p:spPr bwMode="auto">
          <a:xfrm>
            <a:off x="6327775" y="280828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199" name="Shape">
            <a:extLst>
              <a:ext uri="{FF2B5EF4-FFF2-40B4-BE49-F238E27FC236}">
                <a16:creationId xmlns:a16="http://schemas.microsoft.com/office/drawing/2014/main" id="{2DB2C213-BA8E-5658-3B59-3B525D2EFD78}"/>
              </a:ext>
            </a:extLst>
          </p:cNvPr>
          <p:cNvSpPr>
            <a:spLocks/>
          </p:cNvSpPr>
          <p:nvPr/>
        </p:nvSpPr>
        <p:spPr bwMode="auto">
          <a:xfrm>
            <a:off x="6327775" y="35814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0" name="Shape">
            <a:extLst>
              <a:ext uri="{FF2B5EF4-FFF2-40B4-BE49-F238E27FC236}">
                <a16:creationId xmlns:a16="http://schemas.microsoft.com/office/drawing/2014/main" id="{E1FC48EA-D023-FF21-04F4-D34863B71910}"/>
              </a:ext>
            </a:extLst>
          </p:cNvPr>
          <p:cNvSpPr>
            <a:spLocks/>
          </p:cNvSpPr>
          <p:nvPr/>
        </p:nvSpPr>
        <p:spPr bwMode="auto">
          <a:xfrm>
            <a:off x="6327775" y="43529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1" name="Shape">
            <a:extLst>
              <a:ext uri="{FF2B5EF4-FFF2-40B4-BE49-F238E27FC236}">
                <a16:creationId xmlns:a16="http://schemas.microsoft.com/office/drawing/2014/main" id="{154F06AF-11BE-51E8-7330-E35ABD1F60E6}"/>
              </a:ext>
            </a:extLst>
          </p:cNvPr>
          <p:cNvSpPr>
            <a:spLocks/>
          </p:cNvSpPr>
          <p:nvPr/>
        </p:nvSpPr>
        <p:spPr bwMode="auto">
          <a:xfrm>
            <a:off x="6327775" y="512603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2" name="Shape">
            <a:extLst>
              <a:ext uri="{FF2B5EF4-FFF2-40B4-BE49-F238E27FC236}">
                <a16:creationId xmlns:a16="http://schemas.microsoft.com/office/drawing/2014/main" id="{57AE45A6-F408-3240-D9EF-890C86C333C4}"/>
              </a:ext>
            </a:extLst>
          </p:cNvPr>
          <p:cNvSpPr>
            <a:spLocks/>
          </p:cNvSpPr>
          <p:nvPr/>
        </p:nvSpPr>
        <p:spPr bwMode="auto">
          <a:xfrm>
            <a:off x="6327775" y="579913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3" name="Shape">
            <a:extLst>
              <a:ext uri="{FF2B5EF4-FFF2-40B4-BE49-F238E27FC236}">
                <a16:creationId xmlns:a16="http://schemas.microsoft.com/office/drawing/2014/main" id="{0F74C17E-FC36-4024-C635-FFF6F4BE5E2B}"/>
              </a:ext>
            </a:extLst>
          </p:cNvPr>
          <p:cNvSpPr>
            <a:spLocks/>
          </p:cNvSpPr>
          <p:nvPr/>
        </p:nvSpPr>
        <p:spPr bwMode="auto">
          <a:xfrm>
            <a:off x="6327775" y="64103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4" name="Shape">
            <a:extLst>
              <a:ext uri="{FF2B5EF4-FFF2-40B4-BE49-F238E27FC236}">
                <a16:creationId xmlns:a16="http://schemas.microsoft.com/office/drawing/2014/main" id="{ABF788AB-1F91-AAE0-B859-C6BBCBF73B5D}"/>
              </a:ext>
            </a:extLst>
          </p:cNvPr>
          <p:cNvSpPr>
            <a:spLocks/>
          </p:cNvSpPr>
          <p:nvPr/>
        </p:nvSpPr>
        <p:spPr bwMode="auto">
          <a:xfrm>
            <a:off x="6327775" y="701357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5" name="Shape">
            <a:extLst>
              <a:ext uri="{FF2B5EF4-FFF2-40B4-BE49-F238E27FC236}">
                <a16:creationId xmlns:a16="http://schemas.microsoft.com/office/drawing/2014/main" id="{BC869E42-27BE-271D-B2E1-20CD1D0B5637}"/>
              </a:ext>
            </a:extLst>
          </p:cNvPr>
          <p:cNvSpPr>
            <a:spLocks/>
          </p:cNvSpPr>
          <p:nvPr/>
        </p:nvSpPr>
        <p:spPr bwMode="auto">
          <a:xfrm>
            <a:off x="7372350" y="17113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6" name="Shape">
            <a:extLst>
              <a:ext uri="{FF2B5EF4-FFF2-40B4-BE49-F238E27FC236}">
                <a16:creationId xmlns:a16="http://schemas.microsoft.com/office/drawing/2014/main" id="{0AF3DFD0-A09E-D9F1-F55E-0ABC13920978}"/>
              </a:ext>
            </a:extLst>
          </p:cNvPr>
          <p:cNvSpPr>
            <a:spLocks/>
          </p:cNvSpPr>
          <p:nvPr/>
        </p:nvSpPr>
        <p:spPr bwMode="auto">
          <a:xfrm>
            <a:off x="7372350" y="280828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7" name="Shape">
            <a:extLst>
              <a:ext uri="{FF2B5EF4-FFF2-40B4-BE49-F238E27FC236}">
                <a16:creationId xmlns:a16="http://schemas.microsoft.com/office/drawing/2014/main" id="{E7C61BA7-6967-7901-0EC5-23EF5FD0099C}"/>
              </a:ext>
            </a:extLst>
          </p:cNvPr>
          <p:cNvSpPr>
            <a:spLocks/>
          </p:cNvSpPr>
          <p:nvPr/>
        </p:nvSpPr>
        <p:spPr bwMode="auto">
          <a:xfrm>
            <a:off x="7372350" y="35814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8" name="Shape">
            <a:extLst>
              <a:ext uri="{FF2B5EF4-FFF2-40B4-BE49-F238E27FC236}">
                <a16:creationId xmlns:a16="http://schemas.microsoft.com/office/drawing/2014/main" id="{C1E3C9A4-8DBD-84BE-2FF3-C0CB08FCEC4D}"/>
              </a:ext>
            </a:extLst>
          </p:cNvPr>
          <p:cNvSpPr>
            <a:spLocks/>
          </p:cNvSpPr>
          <p:nvPr/>
        </p:nvSpPr>
        <p:spPr bwMode="auto">
          <a:xfrm>
            <a:off x="7372350" y="43529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09" name="Shape">
            <a:extLst>
              <a:ext uri="{FF2B5EF4-FFF2-40B4-BE49-F238E27FC236}">
                <a16:creationId xmlns:a16="http://schemas.microsoft.com/office/drawing/2014/main" id="{04D618AA-C413-5F17-5515-66FD5BC381DA}"/>
              </a:ext>
            </a:extLst>
          </p:cNvPr>
          <p:cNvSpPr>
            <a:spLocks/>
          </p:cNvSpPr>
          <p:nvPr/>
        </p:nvSpPr>
        <p:spPr bwMode="auto">
          <a:xfrm>
            <a:off x="7372350" y="512603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0" name="Shape">
            <a:extLst>
              <a:ext uri="{FF2B5EF4-FFF2-40B4-BE49-F238E27FC236}">
                <a16:creationId xmlns:a16="http://schemas.microsoft.com/office/drawing/2014/main" id="{12287E29-FEA5-9D92-5467-A713DE2B1C07}"/>
              </a:ext>
            </a:extLst>
          </p:cNvPr>
          <p:cNvSpPr>
            <a:spLocks/>
          </p:cNvSpPr>
          <p:nvPr/>
        </p:nvSpPr>
        <p:spPr bwMode="auto">
          <a:xfrm>
            <a:off x="7372350" y="579913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1" name="Shape">
            <a:extLst>
              <a:ext uri="{FF2B5EF4-FFF2-40B4-BE49-F238E27FC236}">
                <a16:creationId xmlns:a16="http://schemas.microsoft.com/office/drawing/2014/main" id="{957336B5-5F11-FD7C-3E2F-9A08714C72FD}"/>
              </a:ext>
            </a:extLst>
          </p:cNvPr>
          <p:cNvSpPr>
            <a:spLocks/>
          </p:cNvSpPr>
          <p:nvPr/>
        </p:nvSpPr>
        <p:spPr bwMode="auto">
          <a:xfrm>
            <a:off x="7372350" y="64103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2" name="Shape">
            <a:extLst>
              <a:ext uri="{FF2B5EF4-FFF2-40B4-BE49-F238E27FC236}">
                <a16:creationId xmlns:a16="http://schemas.microsoft.com/office/drawing/2014/main" id="{D9B75532-95B7-B68F-4432-3EB9605B3686}"/>
              </a:ext>
            </a:extLst>
          </p:cNvPr>
          <p:cNvSpPr>
            <a:spLocks/>
          </p:cNvSpPr>
          <p:nvPr/>
        </p:nvSpPr>
        <p:spPr bwMode="auto">
          <a:xfrm>
            <a:off x="7372350" y="701357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3" name="Shape">
            <a:extLst>
              <a:ext uri="{FF2B5EF4-FFF2-40B4-BE49-F238E27FC236}">
                <a16:creationId xmlns:a16="http://schemas.microsoft.com/office/drawing/2014/main" id="{F7473C18-568D-8195-514B-D511BB79A661}"/>
              </a:ext>
            </a:extLst>
          </p:cNvPr>
          <p:cNvSpPr>
            <a:spLocks/>
          </p:cNvSpPr>
          <p:nvPr/>
        </p:nvSpPr>
        <p:spPr bwMode="auto">
          <a:xfrm>
            <a:off x="8520113" y="17113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4" name="Shape">
            <a:extLst>
              <a:ext uri="{FF2B5EF4-FFF2-40B4-BE49-F238E27FC236}">
                <a16:creationId xmlns:a16="http://schemas.microsoft.com/office/drawing/2014/main" id="{848367A9-F1B1-C01C-CA64-9F98A4BC24CF}"/>
              </a:ext>
            </a:extLst>
          </p:cNvPr>
          <p:cNvSpPr>
            <a:spLocks/>
          </p:cNvSpPr>
          <p:nvPr/>
        </p:nvSpPr>
        <p:spPr bwMode="auto">
          <a:xfrm>
            <a:off x="8520113" y="280828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5" name="Shape">
            <a:extLst>
              <a:ext uri="{FF2B5EF4-FFF2-40B4-BE49-F238E27FC236}">
                <a16:creationId xmlns:a16="http://schemas.microsoft.com/office/drawing/2014/main" id="{1673AD74-128A-36E2-40A0-5C03BAF471FC}"/>
              </a:ext>
            </a:extLst>
          </p:cNvPr>
          <p:cNvSpPr>
            <a:spLocks/>
          </p:cNvSpPr>
          <p:nvPr/>
        </p:nvSpPr>
        <p:spPr bwMode="auto">
          <a:xfrm>
            <a:off x="8520113" y="35814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6" name="Shape">
            <a:extLst>
              <a:ext uri="{FF2B5EF4-FFF2-40B4-BE49-F238E27FC236}">
                <a16:creationId xmlns:a16="http://schemas.microsoft.com/office/drawing/2014/main" id="{6F9769F4-2422-F2EA-212D-7C391BC35452}"/>
              </a:ext>
            </a:extLst>
          </p:cNvPr>
          <p:cNvSpPr>
            <a:spLocks/>
          </p:cNvSpPr>
          <p:nvPr/>
        </p:nvSpPr>
        <p:spPr bwMode="auto">
          <a:xfrm>
            <a:off x="8520113" y="43529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7" name="Shape">
            <a:extLst>
              <a:ext uri="{FF2B5EF4-FFF2-40B4-BE49-F238E27FC236}">
                <a16:creationId xmlns:a16="http://schemas.microsoft.com/office/drawing/2014/main" id="{951B9398-E091-4E16-4032-0D6BCE035B38}"/>
              </a:ext>
            </a:extLst>
          </p:cNvPr>
          <p:cNvSpPr>
            <a:spLocks/>
          </p:cNvSpPr>
          <p:nvPr/>
        </p:nvSpPr>
        <p:spPr bwMode="auto">
          <a:xfrm>
            <a:off x="8520113" y="512603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8" name="Shape">
            <a:extLst>
              <a:ext uri="{FF2B5EF4-FFF2-40B4-BE49-F238E27FC236}">
                <a16:creationId xmlns:a16="http://schemas.microsoft.com/office/drawing/2014/main" id="{0FBB2FC4-72CF-AE9A-F509-EF4F860BCDE4}"/>
              </a:ext>
            </a:extLst>
          </p:cNvPr>
          <p:cNvSpPr>
            <a:spLocks/>
          </p:cNvSpPr>
          <p:nvPr/>
        </p:nvSpPr>
        <p:spPr bwMode="auto">
          <a:xfrm>
            <a:off x="8520113" y="579913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19" name="Shape">
            <a:extLst>
              <a:ext uri="{FF2B5EF4-FFF2-40B4-BE49-F238E27FC236}">
                <a16:creationId xmlns:a16="http://schemas.microsoft.com/office/drawing/2014/main" id="{0C4EB5FB-0FAF-8348-2A52-8DA0C6197480}"/>
              </a:ext>
            </a:extLst>
          </p:cNvPr>
          <p:cNvSpPr>
            <a:spLocks/>
          </p:cNvSpPr>
          <p:nvPr/>
        </p:nvSpPr>
        <p:spPr bwMode="auto">
          <a:xfrm>
            <a:off x="8520113" y="64103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6220" name="Shape">
            <a:extLst>
              <a:ext uri="{FF2B5EF4-FFF2-40B4-BE49-F238E27FC236}">
                <a16:creationId xmlns:a16="http://schemas.microsoft.com/office/drawing/2014/main" id="{07640AC7-E6DA-8977-D0BA-F5407C724788}"/>
              </a:ext>
            </a:extLst>
          </p:cNvPr>
          <p:cNvSpPr>
            <a:spLocks/>
          </p:cNvSpPr>
          <p:nvPr/>
        </p:nvSpPr>
        <p:spPr bwMode="auto">
          <a:xfrm>
            <a:off x="8520113" y="701357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
            <a:extLst>
              <a:ext uri="{FF2B5EF4-FFF2-40B4-BE49-F238E27FC236}">
                <a16:creationId xmlns:a16="http://schemas.microsoft.com/office/drawing/2014/main" id="{603C5DA6-C89D-4EDC-54C7-A9D44B19C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32" t="9753" r="15747" b="1389"/>
          <a:stretch>
            <a:fillRect/>
          </a:stretch>
        </p:blipFill>
        <p:spPr bwMode="auto">
          <a:xfrm>
            <a:off x="9667875" y="1182688"/>
            <a:ext cx="3341688"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170" name="To help your cat enjoy a happy, healthy life, preventive care visits include the following:">
            <a:extLst>
              <a:ext uri="{FF2B5EF4-FFF2-40B4-BE49-F238E27FC236}">
                <a16:creationId xmlns:a16="http://schemas.microsoft.com/office/drawing/2014/main" id="{BC2E35D0-CDB6-10FB-CB78-49F3A9129C7C}"/>
              </a:ext>
            </a:extLst>
          </p:cNvPr>
          <p:cNvSpPr txBox="1">
            <a:spLocks noChangeArrowheads="1"/>
          </p:cNvSpPr>
          <p:nvPr/>
        </p:nvSpPr>
        <p:spPr bwMode="auto">
          <a:xfrm>
            <a:off x="412750" y="355600"/>
            <a:ext cx="88407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a:solidFill>
                  <a:srgbClr val="31353D"/>
                </a:solidFill>
                <a:latin typeface="Roboto Slab Light" pitchFamily="2" charset="0"/>
                <a:cs typeface="Roboto Slab Light" pitchFamily="2" charset="0"/>
                <a:sym typeface="Roboto Slab Light" pitchFamily="2" charset="0"/>
              </a:rPr>
              <a:t>To help your cat enjoy a happy, healthy life, preventive care visits include the following:</a:t>
            </a:r>
          </a:p>
        </p:txBody>
      </p:sp>
      <p:sp>
        <p:nvSpPr>
          <p:cNvPr id="7171" name="[ Your logo here ]">
            <a:extLst>
              <a:ext uri="{FF2B5EF4-FFF2-40B4-BE49-F238E27FC236}">
                <a16:creationId xmlns:a16="http://schemas.microsoft.com/office/drawing/2014/main" id="{31F30C2B-2FDC-F107-E2C6-A21FF492E491}"/>
              </a:ext>
            </a:extLst>
          </p:cNvPr>
          <p:cNvSpPr txBox="1">
            <a:spLocks noChangeArrowheads="1"/>
          </p:cNvSpPr>
          <p:nvPr/>
        </p:nvSpPr>
        <p:spPr bwMode="auto">
          <a:xfrm>
            <a:off x="409575" y="8788400"/>
            <a:ext cx="28368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7172" name="image.png" descr="image.png">
            <a:extLst>
              <a:ext uri="{FF2B5EF4-FFF2-40B4-BE49-F238E27FC236}">
                <a16:creationId xmlns:a16="http://schemas.microsoft.com/office/drawing/2014/main" id="{F3DD7858-9882-AF90-9A00-AF2999E55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73" name="Image">
            <a:extLst>
              <a:ext uri="{FF2B5EF4-FFF2-40B4-BE49-F238E27FC236}">
                <a16:creationId xmlns:a16="http://schemas.microsoft.com/office/drawing/2014/main" id="{1183F6B3-4A88-8BC7-E707-37DDD3E31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096" t="4195" r="38551" b="14227"/>
          <a:stretch>
            <a:fillRect/>
          </a:stretch>
        </p:blipFill>
        <p:spPr bwMode="auto">
          <a:xfrm>
            <a:off x="9667875" y="3952875"/>
            <a:ext cx="3341688"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174" name="Rectangle">
            <a:extLst>
              <a:ext uri="{FF2B5EF4-FFF2-40B4-BE49-F238E27FC236}">
                <a16:creationId xmlns:a16="http://schemas.microsoft.com/office/drawing/2014/main" id="{1018347B-0906-63C6-CE93-8912F0D21383}"/>
              </a:ext>
            </a:extLst>
          </p:cNvPr>
          <p:cNvSpPr>
            <a:spLocks noChangeArrowheads="1"/>
          </p:cNvSpPr>
          <p:nvPr/>
        </p:nvSpPr>
        <p:spPr bwMode="auto">
          <a:xfrm>
            <a:off x="9667875" y="-12700"/>
            <a:ext cx="3335338" cy="11953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7175" name="Image" descr="Image">
            <a:extLst>
              <a:ext uri="{FF2B5EF4-FFF2-40B4-BE49-F238E27FC236}">
                <a16:creationId xmlns:a16="http://schemas.microsoft.com/office/drawing/2014/main" id="{05E55344-0459-7464-F948-95E483AD9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7113" y="498475"/>
            <a:ext cx="28368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aphicFrame>
        <p:nvGraphicFramePr>
          <p:cNvPr id="2" name="Table 2">
            <a:extLst>
              <a:ext uri="{FF2B5EF4-FFF2-40B4-BE49-F238E27FC236}">
                <a16:creationId xmlns:a16="http://schemas.microsoft.com/office/drawing/2014/main" id="{F9396461-A71E-ABCD-B292-5788B884816C}"/>
              </a:ext>
            </a:extLst>
          </p:cNvPr>
          <p:cNvGraphicFramePr>
            <a:graphicFrameLocks noGrp="1"/>
          </p:cNvGraphicFramePr>
          <p:nvPr>
            <p:extLst>
              <p:ext uri="{D42A27DB-BD31-4B8C-83A1-F6EECF244321}">
                <p14:modId xmlns:p14="http://schemas.microsoft.com/office/powerpoint/2010/main" val="158764663"/>
              </p:ext>
            </p:extLst>
          </p:nvPr>
        </p:nvGraphicFramePr>
        <p:xfrm>
          <a:off x="409575" y="860425"/>
          <a:ext cx="8840788" cy="7775576"/>
        </p:xfrm>
        <a:graphic>
          <a:graphicData uri="http://schemas.openxmlformats.org/drawingml/2006/table">
            <a:tbl>
              <a:tblPr firstRow="1" bandRow="1">
                <a:tableStyleId>{5940675A-B579-460E-94D1-54222C63F5DA}</a:tableStyleId>
              </a:tblPr>
              <a:tblGrid>
                <a:gridCol w="5481690">
                  <a:extLst>
                    <a:ext uri="{9D8B030D-6E8A-4147-A177-3AD203B41FA5}">
                      <a16:colId xmlns:a16="http://schemas.microsoft.com/office/drawing/2014/main" val="20000"/>
                    </a:ext>
                  </a:extLst>
                </a:gridCol>
                <a:gridCol w="1027469">
                  <a:extLst>
                    <a:ext uri="{9D8B030D-6E8A-4147-A177-3AD203B41FA5}">
                      <a16:colId xmlns:a16="http://schemas.microsoft.com/office/drawing/2014/main" val="20001"/>
                    </a:ext>
                  </a:extLst>
                </a:gridCol>
                <a:gridCol w="1055748">
                  <a:extLst>
                    <a:ext uri="{9D8B030D-6E8A-4147-A177-3AD203B41FA5}">
                      <a16:colId xmlns:a16="http://schemas.microsoft.com/office/drawing/2014/main" val="20002"/>
                    </a:ext>
                  </a:extLst>
                </a:gridCol>
                <a:gridCol w="1275881">
                  <a:extLst>
                    <a:ext uri="{9D8B030D-6E8A-4147-A177-3AD203B41FA5}">
                      <a16:colId xmlns:a16="http://schemas.microsoft.com/office/drawing/2014/main" val="20003"/>
                    </a:ext>
                  </a:extLst>
                </a:gridCol>
              </a:tblGrid>
              <a:tr h="335849">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tc>
                  <a:txBody>
                    <a:bodyPr/>
                    <a:lstStyle/>
                    <a:p>
                      <a:pPr lvl="1">
                        <a:defRPr sz="1100" b="0">
                          <a:solidFill>
                            <a:srgbClr val="FFFFFF"/>
                          </a:solidFill>
                          <a:latin typeface="Roboto Regular"/>
                          <a:ea typeface="Roboto Regular"/>
                          <a:cs typeface="Roboto Regular"/>
                          <a:sym typeface="Roboto Regular"/>
                        </a:defRPr>
                      </a:pPr>
                      <a:r>
                        <a:rPr sz="1100" dirty="0"/>
                        <a:t>Basic</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Essential</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Comprehensive</a:t>
                      </a:r>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extLst>
                  <a:ext uri="{0D108BD9-81ED-4DB2-BD59-A6C34878D82A}">
                    <a16:rowId xmlns:a16="http://schemas.microsoft.com/office/drawing/2014/main" val="10000"/>
                  </a:ext>
                </a:extLst>
              </a:tr>
              <a:tr h="1315272">
                <a:tc>
                  <a:txBody>
                    <a:bodyPr/>
                    <a:lstStyle/>
                    <a:p>
                      <a:pPr algn="l">
                        <a:defRPr sz="1000" b="0">
                          <a:solidFill>
                            <a:srgbClr val="000000"/>
                          </a:solidFill>
                          <a:latin typeface="Roboto Bold"/>
                          <a:ea typeface="Roboto Bold"/>
                          <a:cs typeface="Roboto Bold"/>
                          <a:sym typeface="Roboto Bold"/>
                        </a:defRPr>
                      </a:pPr>
                      <a:r>
                        <a:rPr sz="1000" dirty="0"/>
                        <a:t>Comprehensive physical examination—Regular price $XX.XX</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a:t>
                      </a:r>
                    </a:p>
                    <a:p>
                      <a:pPr algn="l">
                        <a:defRPr sz="1000" b="0">
                          <a:solidFill>
                            <a:srgbClr val="000000"/>
                          </a:solidFill>
                          <a:latin typeface="Roboto Light"/>
                          <a:ea typeface="Roboto Light"/>
                          <a:cs typeface="Roboto Light"/>
                          <a:sym typeface="Roboto Light"/>
                        </a:defRPr>
                      </a:pPr>
                      <a:r>
                        <a:rPr sz="1000" dirty="0"/>
                        <a:t>evaluation of the following:</a:t>
                      </a:r>
                    </a:p>
                    <a:p>
                      <a:pPr algn="l">
                        <a:buSzPct val="123000"/>
                        <a:buChar char="•"/>
                        <a:defRPr sz="1000" b="0">
                          <a:solidFill>
                            <a:srgbClr val="000000"/>
                          </a:solidFill>
                          <a:latin typeface="Roboto Light"/>
                          <a:ea typeface="Roboto Light"/>
                          <a:cs typeface="Roboto Light"/>
                          <a:sym typeface="Roboto Light"/>
                        </a:defRPr>
                      </a:pPr>
                      <a:r>
                        <a:rPr sz="1000" dirty="0"/>
                        <a:t> Coat and skin </a:t>
                      </a:r>
                    </a:p>
                    <a:p>
                      <a:pPr algn="l">
                        <a:buSzPct val="123000"/>
                        <a:buChar char="•"/>
                        <a:defRPr sz="1000" b="0">
                          <a:solidFill>
                            <a:srgbClr val="000000"/>
                          </a:solidFill>
                          <a:latin typeface="Roboto Light"/>
                          <a:ea typeface="Roboto Light"/>
                          <a:cs typeface="Roboto Light"/>
                          <a:sym typeface="Roboto Light"/>
                        </a:defRPr>
                      </a:pPr>
                      <a:r>
                        <a:rPr sz="1000" dirty="0"/>
                        <a:t> 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 Heart, lungs, and abdomen</a:t>
                      </a:r>
                    </a:p>
                    <a:p>
                      <a:pPr algn="l">
                        <a:buSzPct val="123000"/>
                        <a:buChar char="•"/>
                        <a:defRPr sz="1000" b="0">
                          <a:solidFill>
                            <a:srgbClr val="000000"/>
                          </a:solidFill>
                          <a:latin typeface="Roboto Light"/>
                          <a:ea typeface="Roboto Light"/>
                          <a:cs typeface="Roboto Light"/>
                          <a:sym typeface="Roboto Light"/>
                        </a:defRPr>
                      </a:pPr>
                      <a:r>
                        <a:rPr sz="1000" dirty="0"/>
                        <a:t> Legs and paws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defTabSz="1732844"/>
                      <a:endParaRPr sz="12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883040">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profile-Regular price $XX.</a:t>
                      </a:r>
                      <a:r>
                        <a:rPr sz="1000" dirty="0"/>
                        <a:t>XX</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a:t>
                      </a:r>
                      <a:r>
                        <a:rPr lang="en-US" sz="1000" b="0" i="0" u="none" strike="noStrike" cap="none" spc="0" baseline="0" dirty="0">
                          <a:solidFill>
                            <a:schemeClr val="tx1"/>
                          </a:solidFill>
                          <a:effectLst/>
                          <a:uFillTx/>
                          <a:latin typeface="+mn-lt"/>
                          <a:ea typeface="+mn-ea"/>
                          <a:cs typeface="+mn-cs"/>
                          <a:sym typeface="Roboto Light"/>
                        </a:rPr>
                        <a:t>cat's</a:t>
                      </a: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 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extLst>
                  <a:ext uri="{0D108BD9-81ED-4DB2-BD59-A6C34878D82A}">
                    <a16:rowId xmlns:a16="http://schemas.microsoft.com/office/drawing/2014/main" val="10002"/>
                  </a:ext>
                </a:extLst>
              </a:tr>
              <a:tr h="720096">
                <a:tc>
                  <a:txBody>
                    <a:bodyPr/>
                    <a:lstStyle/>
                    <a:p>
                      <a:pPr algn="l">
                        <a:defRPr sz="1000" b="0">
                          <a:solidFill>
                            <a:srgbClr val="000000"/>
                          </a:solidFill>
                          <a:latin typeface="Roboto Bold"/>
                          <a:ea typeface="Roboto Bold"/>
                          <a:cs typeface="Roboto Bold"/>
                          <a:sym typeface="Roboto Bold"/>
                        </a:defRPr>
                      </a:pPr>
                      <a:r>
                        <a:rPr sz="1000" dirty="0"/>
                        <a:t>Complete urinalysis—Regular price $XX.XX</a:t>
                      </a:r>
                    </a:p>
                    <a:p>
                      <a:pPr algn="l">
                        <a:defRPr sz="1000" b="0">
                          <a:solidFill>
                            <a:srgbClr val="000000"/>
                          </a:solidFill>
                          <a:latin typeface="Roboto Light"/>
                          <a:ea typeface="Roboto Light"/>
                          <a:cs typeface="Roboto Light"/>
                          <a:sym typeface="Roboto Light"/>
                        </a:defRPr>
                      </a:pPr>
                      <a:r>
                        <a:rPr sz="1000" dirty="0"/>
                        <a:t>This analysis assesses the overall health of your cat’s urinary tract, including kidneys and bladder. </a:t>
                      </a:r>
                      <a:br>
                        <a:rPr sz="1000" dirty="0"/>
                      </a:br>
                      <a:r>
                        <a:rPr sz="1000" dirty="0"/>
                        <a:t>It identifies infection or inflammation in the urinary tract.</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868124">
                <a:tc>
                  <a:txBody>
                    <a:bodyPr/>
                    <a:lstStyle/>
                    <a:p>
                      <a:pPr algn="l">
                        <a:defRPr sz="1000" b="0">
                          <a:solidFill>
                            <a:srgbClr val="000000"/>
                          </a:solidFill>
                          <a:latin typeface="Roboto Bold"/>
                          <a:ea typeface="Roboto Bold"/>
                          <a:cs typeface="Roboto Bold"/>
                          <a:sym typeface="Roboto Bold"/>
                        </a:defRPr>
                      </a:pPr>
                      <a:r>
                        <a:rPr sz="1000" dirty="0"/>
                        <a:t>Infectious disease screening—Regular price $XX.XX</a:t>
                      </a:r>
                    </a:p>
                    <a:p>
                      <a:pPr algn="l">
                        <a:defRPr sz="1000" b="0">
                          <a:solidFill>
                            <a:srgbClr val="000000"/>
                          </a:solidFill>
                          <a:latin typeface="Roboto Light"/>
                          <a:ea typeface="Roboto Light"/>
                          <a:cs typeface="Roboto Light"/>
                          <a:sym typeface="Roboto Light"/>
                        </a:defRPr>
                      </a:pPr>
                      <a:r>
                        <a:rPr sz="1000" dirty="0"/>
                        <a:t>This screening indicates whether your cat has been infected with feline leukemia virus (FeLV) and feline immunodeficiency virus (FIV)—the most common infectious diseases in cats. It also indicates exposure to heartworm.</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4"/>
                  </a:ext>
                </a:extLst>
              </a:tr>
              <a:tr h="821824">
                <a:tc>
                  <a:txBody>
                    <a:bodyPr/>
                    <a:lstStyle/>
                    <a:p>
                      <a:pPr algn="l">
                        <a:defRPr sz="1000" b="0">
                          <a:solidFill>
                            <a:srgbClr val="000000"/>
                          </a:solidFill>
                          <a:latin typeface="Roboto Bold"/>
                          <a:ea typeface="Roboto Bold"/>
                          <a:cs typeface="Roboto Bold"/>
                          <a:sym typeface="Roboto Bold"/>
                        </a:defRPr>
                      </a:pPr>
                      <a:r>
                        <a:rPr sz="1000" dirty="0"/>
                        <a:t>Fecal test—Regular price $XX.XX</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cat’s gastrointestinal tract. Since they are usually hidden from view, the only way to detect and identify most intestinal parasites is by doing a fecal test. </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726214">
                <a:tc>
                  <a:txBody>
                    <a:bodyPr/>
                    <a:lstStyle/>
                    <a:p>
                      <a:pPr algn="l">
                        <a:defRPr sz="1000" b="0">
                          <a:solidFill>
                            <a:srgbClr val="000000"/>
                          </a:solidFill>
                          <a:latin typeface="Roboto Bold"/>
                          <a:ea typeface="Roboto Bold"/>
                          <a:cs typeface="Roboto Bold"/>
                          <a:sym typeface="Roboto Bold"/>
                        </a:defRPr>
                      </a:pPr>
                      <a:r>
                        <a:rPr sz="1000" dirty="0"/>
                        <a:t>Thyroid function test—Regular price $XX.XX</a:t>
                      </a:r>
                    </a:p>
                    <a:p>
                      <a:pPr algn="l">
                        <a:defRPr sz="1000" b="0">
                          <a:solidFill>
                            <a:srgbClr val="000000"/>
                          </a:solidFill>
                          <a:latin typeface="Roboto Light"/>
                          <a:ea typeface="Roboto Light"/>
                          <a:cs typeface="Roboto Light"/>
                          <a:sym typeface="Roboto Light"/>
                        </a:defRPr>
                      </a:pPr>
                      <a:r>
                        <a:rPr sz="1000" dirty="0"/>
                        <a:t>A thyroid function test detects whether or not your cat’s thyroid gland is functioning properly. </a:t>
                      </a:r>
                      <a:br>
                        <a:rPr sz="1000" dirty="0"/>
                      </a:br>
                      <a:r>
                        <a:rPr sz="1000" dirty="0"/>
                        <a:t>Thyroid disease is very common in older cats.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a:txBody>
                    <a:bodyPr/>
                    <a:lstStyle/>
                    <a:p>
                      <a:pPr algn="l" defTabSz="1732844">
                        <a:defRPr sz="3000"/>
                      </a:pPr>
                      <a:endParaRPr sz="3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6"/>
                  </a:ext>
                </a:extLst>
              </a:tr>
              <a:tr h="565623">
                <a:tc>
                  <a:txBody>
                    <a:bodyPr/>
                    <a:lstStyle/>
                    <a:p>
                      <a:pPr algn="l">
                        <a:defRPr sz="1000" b="0">
                          <a:solidFill>
                            <a:srgbClr val="000000"/>
                          </a:solidFill>
                          <a:latin typeface="Roboto Bold"/>
                          <a:ea typeface="Roboto Bold"/>
                          <a:cs typeface="Roboto Bold"/>
                          <a:sym typeface="Roboto Bold"/>
                        </a:defRPr>
                      </a:pPr>
                      <a:r>
                        <a:rPr sz="1000" dirty="0"/>
                        <a:t>Feline </a:t>
                      </a:r>
                      <a:r>
                        <a:rPr sz="1000" dirty="0" err="1"/>
                        <a:t>Cardiopet</a:t>
                      </a:r>
                      <a:r>
                        <a:rPr sz="1000" baseline="31999" dirty="0"/>
                        <a:t>®</a:t>
                      </a:r>
                      <a:r>
                        <a:rPr sz="1000" dirty="0"/>
                        <a:t> </a:t>
                      </a:r>
                      <a:r>
                        <a:rPr sz="1000" dirty="0" err="1"/>
                        <a:t>proBNP</a:t>
                      </a:r>
                      <a:r>
                        <a:rPr sz="1000" dirty="0"/>
                        <a:t> heart disease screening test—Regular price $XX.XX</a:t>
                      </a:r>
                    </a:p>
                    <a:p>
                      <a:pPr algn="l">
                        <a:defRPr sz="1000" b="0">
                          <a:solidFill>
                            <a:srgbClr val="000000"/>
                          </a:solidFill>
                          <a:latin typeface="Roboto Light"/>
                          <a:ea typeface="Roboto Light"/>
                          <a:cs typeface="Roboto Light"/>
                          <a:sym typeface="Roboto Light"/>
                        </a:defRPr>
                      </a:pPr>
                      <a:r>
                        <a:rPr sz="1000" dirty="0"/>
                        <a:t>This screening test provides an assessment of your pet’s heart health through a blood test.</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612759">
                <a:tc>
                  <a:txBody>
                    <a:bodyPr/>
                    <a:lstStyle/>
                    <a:p>
                      <a:pPr algn="l">
                        <a:defRPr sz="1000" b="0">
                          <a:solidFill>
                            <a:srgbClr val="000000"/>
                          </a:solidFill>
                          <a:latin typeface="Roboto Bold"/>
                          <a:ea typeface="Roboto Bold"/>
                          <a:cs typeface="Roboto Bold"/>
                          <a:sym typeface="Roboto Bold"/>
                        </a:defRPr>
                      </a:pPr>
                      <a:r>
                        <a:rPr sz="1000" dirty="0"/>
                        <a:t>Feline Spec</a:t>
                      </a:r>
                      <a:r>
                        <a:rPr sz="1000" baseline="31999" dirty="0"/>
                        <a:t>®</a:t>
                      </a:r>
                      <a:r>
                        <a:rPr sz="1000" dirty="0"/>
                        <a:t> </a:t>
                      </a:r>
                      <a:r>
                        <a:rPr sz="1000" dirty="0" err="1"/>
                        <a:t>fPL</a:t>
                      </a:r>
                      <a:r>
                        <a:rPr sz="1000" dirty="0"/>
                        <a:t>™ pancreas screening test—Regular price $XX.XX</a:t>
                      </a:r>
                    </a:p>
                    <a:p>
                      <a:pPr algn="l">
                        <a:defRPr sz="1000" b="0">
                          <a:solidFill>
                            <a:srgbClr val="000000"/>
                          </a:solidFill>
                          <a:latin typeface="Roboto Light"/>
                          <a:ea typeface="Roboto Light"/>
                          <a:cs typeface="Roboto Light"/>
                          <a:sym typeface="Roboto Light"/>
                        </a:defRPr>
                      </a:pPr>
                      <a:r>
                        <a:rPr sz="1000" dirty="0"/>
                        <a:t>Problems with the digestive organs may be due to an inflamed pancreas, diabetes, or some types </a:t>
                      </a:r>
                      <a:br>
                        <a:rPr sz="1000" dirty="0"/>
                      </a:br>
                      <a:r>
                        <a:rPr sz="1000" dirty="0"/>
                        <a:t>of cancers.</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tc>
                  <a:txBody>
                    <a:bodyPr/>
                    <a:lstStyle/>
                    <a:p>
                      <a:pPr algn="l" defTabSz="1732844">
                        <a:defRPr sz="1000"/>
                      </a:pPr>
                      <a:endParaRPr sz="1000" dirty="0"/>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EBEBE">
                        <a:alpha val="50196"/>
                      </a:srgbClr>
                    </a:solidFill>
                  </a:tcPr>
                </a:tc>
                <a:extLst>
                  <a:ext uri="{0D108BD9-81ED-4DB2-BD59-A6C34878D82A}">
                    <a16:rowId xmlns:a16="http://schemas.microsoft.com/office/drawing/2014/main" val="10008"/>
                  </a:ext>
                </a:extLst>
              </a:tr>
              <a:tr h="659893">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266882">
                <a:tc>
                  <a:txBody>
                    <a:bodyPr/>
                    <a:lstStyle/>
                    <a:p>
                      <a:pPr algn="l">
                        <a:defRPr sz="900" b="0">
                          <a:solidFill>
                            <a:srgbClr val="000000"/>
                          </a:solidFill>
                          <a:latin typeface="Roboto Bold"/>
                          <a:ea typeface="Roboto Bold"/>
                          <a:cs typeface="Roboto Bold"/>
                          <a:sym typeface="Roboto Bold"/>
                        </a:defRPr>
                      </a:pPr>
                      <a:endParaRPr sz="900" dirty="0"/>
                    </a:p>
                  </a:txBody>
                  <a:tcPr marL="91435" marR="0" marT="0" marB="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tc>
                  <a:txBody>
                    <a:bodyPr/>
                    <a:lstStyle/>
                    <a:p>
                      <a:pPr>
                        <a:defRPr sz="1800">
                          <a:solidFill>
                            <a:srgbClr val="000000"/>
                          </a:solidFill>
                        </a:defRPr>
                      </a:pPr>
                      <a:endParaRPr sz="1000" dirty="0">
                        <a:solidFill>
                          <a:srgbClr val="141414"/>
                        </a:solidFill>
                        <a:latin typeface="Roboto Bold"/>
                        <a:ea typeface="Roboto Bold"/>
                        <a:cs typeface="Roboto Bold"/>
                        <a:sym typeface="Roboto Bold"/>
                      </a:endParaRP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tc>
                  <a:txBody>
                    <a:bodyPr/>
                    <a:lstStyle/>
                    <a:p>
                      <a:pPr>
                        <a:defRPr sz="1800">
                          <a:solidFill>
                            <a:srgbClr val="000000"/>
                          </a:solidFill>
                        </a:defRPr>
                      </a:pPr>
                      <a:endParaRPr sz="1000" dirty="0">
                        <a:solidFill>
                          <a:srgbClr val="141414"/>
                        </a:solidFill>
                        <a:latin typeface="Roboto Bold"/>
                        <a:ea typeface="Roboto Bold"/>
                        <a:cs typeface="Roboto Bold"/>
                        <a:sym typeface="Roboto Bold"/>
                      </a:endParaRPr>
                    </a:p>
                  </a:txBody>
                  <a:tcPr marL="91435"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tc>
                  <a:txBody>
                    <a:bodyPr/>
                    <a:lstStyle/>
                    <a:p>
                      <a:pPr>
                        <a:defRPr sz="1800">
                          <a:solidFill>
                            <a:srgbClr val="000000"/>
                          </a:solidFill>
                        </a:defRPr>
                      </a:pPr>
                      <a:endParaRPr sz="1000" dirty="0">
                        <a:solidFill>
                          <a:srgbClr val="141414"/>
                        </a:solidFill>
                        <a:latin typeface="Roboto Bold"/>
                        <a:ea typeface="Roboto Bold"/>
                        <a:cs typeface="Roboto Bold"/>
                        <a:sym typeface="Roboto Bold"/>
                      </a:endParaRPr>
                    </a:p>
                  </a:txBody>
                  <a:tcPr marL="91435"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CCA4"/>
                    </a:solidFill>
                  </a:tcPr>
                </a:tc>
                <a:extLst>
                  <a:ext uri="{0D108BD9-81ED-4DB2-BD59-A6C34878D82A}">
                    <a16:rowId xmlns:a16="http://schemas.microsoft.com/office/drawing/2014/main" val="10010"/>
                  </a:ext>
                </a:extLst>
              </a:tr>
            </a:tbl>
          </a:graphicData>
        </a:graphic>
      </p:graphicFrame>
      <p:sp>
        <p:nvSpPr>
          <p:cNvPr id="7221" name="Shape">
            <a:extLst>
              <a:ext uri="{FF2B5EF4-FFF2-40B4-BE49-F238E27FC236}">
                <a16:creationId xmlns:a16="http://schemas.microsoft.com/office/drawing/2014/main" id="{BEB89A6E-3A2C-232B-0B19-AB04C942CE68}"/>
              </a:ext>
            </a:extLst>
          </p:cNvPr>
          <p:cNvSpPr>
            <a:spLocks/>
          </p:cNvSpPr>
          <p:nvPr/>
        </p:nvSpPr>
        <p:spPr bwMode="auto">
          <a:xfrm>
            <a:off x="6327775" y="176847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2" name="Shape">
            <a:extLst>
              <a:ext uri="{FF2B5EF4-FFF2-40B4-BE49-F238E27FC236}">
                <a16:creationId xmlns:a16="http://schemas.microsoft.com/office/drawing/2014/main" id="{58A5CBA5-3622-436C-1ECD-F19CD1EB4306}"/>
              </a:ext>
            </a:extLst>
          </p:cNvPr>
          <p:cNvSpPr>
            <a:spLocks/>
          </p:cNvSpPr>
          <p:nvPr/>
        </p:nvSpPr>
        <p:spPr bwMode="auto">
          <a:xfrm>
            <a:off x="6327775" y="284321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3" name="Shape">
            <a:extLst>
              <a:ext uri="{FF2B5EF4-FFF2-40B4-BE49-F238E27FC236}">
                <a16:creationId xmlns:a16="http://schemas.microsoft.com/office/drawing/2014/main" id="{433A38CE-D320-67B5-ED98-E6ECE54103E9}"/>
              </a:ext>
            </a:extLst>
          </p:cNvPr>
          <p:cNvSpPr>
            <a:spLocks/>
          </p:cNvSpPr>
          <p:nvPr/>
        </p:nvSpPr>
        <p:spPr bwMode="auto">
          <a:xfrm>
            <a:off x="6327775" y="378936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4" name="Shape">
            <a:extLst>
              <a:ext uri="{FF2B5EF4-FFF2-40B4-BE49-F238E27FC236}">
                <a16:creationId xmlns:a16="http://schemas.microsoft.com/office/drawing/2014/main" id="{8B5852F5-4C88-CF5A-57ED-A9CC81C0B1F3}"/>
              </a:ext>
            </a:extLst>
          </p:cNvPr>
          <p:cNvSpPr>
            <a:spLocks/>
          </p:cNvSpPr>
          <p:nvPr/>
        </p:nvSpPr>
        <p:spPr bwMode="auto">
          <a:xfrm>
            <a:off x="6327775" y="456088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5" name="Shape">
            <a:extLst>
              <a:ext uri="{FF2B5EF4-FFF2-40B4-BE49-F238E27FC236}">
                <a16:creationId xmlns:a16="http://schemas.microsoft.com/office/drawing/2014/main" id="{1F612B86-3C12-8233-BA5B-935F341E2E7F}"/>
              </a:ext>
            </a:extLst>
          </p:cNvPr>
          <p:cNvSpPr>
            <a:spLocks/>
          </p:cNvSpPr>
          <p:nvPr/>
        </p:nvSpPr>
        <p:spPr bwMode="auto">
          <a:xfrm>
            <a:off x="6327775" y="53340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6" name="Shape">
            <a:extLst>
              <a:ext uri="{FF2B5EF4-FFF2-40B4-BE49-F238E27FC236}">
                <a16:creationId xmlns:a16="http://schemas.microsoft.com/office/drawing/2014/main" id="{0AF12500-BFCC-40AE-CBCB-D84F35FC3A7D}"/>
              </a:ext>
            </a:extLst>
          </p:cNvPr>
          <p:cNvSpPr>
            <a:spLocks/>
          </p:cNvSpPr>
          <p:nvPr/>
        </p:nvSpPr>
        <p:spPr bwMode="auto">
          <a:xfrm>
            <a:off x="6327775" y="603091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7" name="Shape">
            <a:extLst>
              <a:ext uri="{FF2B5EF4-FFF2-40B4-BE49-F238E27FC236}">
                <a16:creationId xmlns:a16="http://schemas.microsoft.com/office/drawing/2014/main" id="{BF2DDCE4-8403-FCDD-37F5-68E7AD910DF4}"/>
              </a:ext>
            </a:extLst>
          </p:cNvPr>
          <p:cNvSpPr>
            <a:spLocks/>
          </p:cNvSpPr>
          <p:nvPr/>
        </p:nvSpPr>
        <p:spPr bwMode="auto">
          <a:xfrm>
            <a:off x="6327775" y="66421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8" name="Shape">
            <a:extLst>
              <a:ext uri="{FF2B5EF4-FFF2-40B4-BE49-F238E27FC236}">
                <a16:creationId xmlns:a16="http://schemas.microsoft.com/office/drawing/2014/main" id="{1AD7C480-15FD-BB8C-D064-64B898D3BFB2}"/>
              </a:ext>
            </a:extLst>
          </p:cNvPr>
          <p:cNvSpPr>
            <a:spLocks/>
          </p:cNvSpPr>
          <p:nvPr/>
        </p:nvSpPr>
        <p:spPr bwMode="auto">
          <a:xfrm>
            <a:off x="6327775" y="72231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29" name="Shape">
            <a:extLst>
              <a:ext uri="{FF2B5EF4-FFF2-40B4-BE49-F238E27FC236}">
                <a16:creationId xmlns:a16="http://schemas.microsoft.com/office/drawing/2014/main" id="{825843A7-BBC5-8247-3B8E-686C1464BA43}"/>
              </a:ext>
            </a:extLst>
          </p:cNvPr>
          <p:cNvSpPr>
            <a:spLocks/>
          </p:cNvSpPr>
          <p:nvPr/>
        </p:nvSpPr>
        <p:spPr bwMode="auto">
          <a:xfrm>
            <a:off x="7372350" y="176847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0" name="Shape">
            <a:extLst>
              <a:ext uri="{FF2B5EF4-FFF2-40B4-BE49-F238E27FC236}">
                <a16:creationId xmlns:a16="http://schemas.microsoft.com/office/drawing/2014/main" id="{6645C5FF-3810-CAAD-C446-70918A8C105F}"/>
              </a:ext>
            </a:extLst>
          </p:cNvPr>
          <p:cNvSpPr>
            <a:spLocks/>
          </p:cNvSpPr>
          <p:nvPr/>
        </p:nvSpPr>
        <p:spPr bwMode="auto">
          <a:xfrm>
            <a:off x="7372350" y="284321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1" name="Shape">
            <a:extLst>
              <a:ext uri="{FF2B5EF4-FFF2-40B4-BE49-F238E27FC236}">
                <a16:creationId xmlns:a16="http://schemas.microsoft.com/office/drawing/2014/main" id="{84C3B3B5-34A3-DA6A-BC42-4E7B32EDD912}"/>
              </a:ext>
            </a:extLst>
          </p:cNvPr>
          <p:cNvSpPr>
            <a:spLocks/>
          </p:cNvSpPr>
          <p:nvPr/>
        </p:nvSpPr>
        <p:spPr bwMode="auto">
          <a:xfrm>
            <a:off x="7372350" y="378936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2" name="Shape">
            <a:extLst>
              <a:ext uri="{FF2B5EF4-FFF2-40B4-BE49-F238E27FC236}">
                <a16:creationId xmlns:a16="http://schemas.microsoft.com/office/drawing/2014/main" id="{469DAFA9-1B55-4B4B-BB38-38DBFD08110C}"/>
              </a:ext>
            </a:extLst>
          </p:cNvPr>
          <p:cNvSpPr>
            <a:spLocks/>
          </p:cNvSpPr>
          <p:nvPr/>
        </p:nvSpPr>
        <p:spPr bwMode="auto">
          <a:xfrm>
            <a:off x="7372350" y="456088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3" name="Shape">
            <a:extLst>
              <a:ext uri="{FF2B5EF4-FFF2-40B4-BE49-F238E27FC236}">
                <a16:creationId xmlns:a16="http://schemas.microsoft.com/office/drawing/2014/main" id="{444A73AB-584E-CC6E-043E-311592B6BC63}"/>
              </a:ext>
            </a:extLst>
          </p:cNvPr>
          <p:cNvSpPr>
            <a:spLocks/>
          </p:cNvSpPr>
          <p:nvPr/>
        </p:nvSpPr>
        <p:spPr bwMode="auto">
          <a:xfrm>
            <a:off x="7372350" y="53340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4" name="Shape">
            <a:extLst>
              <a:ext uri="{FF2B5EF4-FFF2-40B4-BE49-F238E27FC236}">
                <a16:creationId xmlns:a16="http://schemas.microsoft.com/office/drawing/2014/main" id="{E2CD1D7A-080A-831A-C0D7-B04F707633DD}"/>
              </a:ext>
            </a:extLst>
          </p:cNvPr>
          <p:cNvSpPr>
            <a:spLocks/>
          </p:cNvSpPr>
          <p:nvPr/>
        </p:nvSpPr>
        <p:spPr bwMode="auto">
          <a:xfrm>
            <a:off x="7372350" y="603091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5" name="Shape">
            <a:extLst>
              <a:ext uri="{FF2B5EF4-FFF2-40B4-BE49-F238E27FC236}">
                <a16:creationId xmlns:a16="http://schemas.microsoft.com/office/drawing/2014/main" id="{3EF74621-FEA4-4BC0-9A33-021DBB385EB9}"/>
              </a:ext>
            </a:extLst>
          </p:cNvPr>
          <p:cNvSpPr>
            <a:spLocks/>
          </p:cNvSpPr>
          <p:nvPr/>
        </p:nvSpPr>
        <p:spPr bwMode="auto">
          <a:xfrm>
            <a:off x="7372350" y="66421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6" name="Shape">
            <a:extLst>
              <a:ext uri="{FF2B5EF4-FFF2-40B4-BE49-F238E27FC236}">
                <a16:creationId xmlns:a16="http://schemas.microsoft.com/office/drawing/2014/main" id="{250D65E0-98BF-F100-46E4-F8B8E752B8C7}"/>
              </a:ext>
            </a:extLst>
          </p:cNvPr>
          <p:cNvSpPr>
            <a:spLocks/>
          </p:cNvSpPr>
          <p:nvPr/>
        </p:nvSpPr>
        <p:spPr bwMode="auto">
          <a:xfrm>
            <a:off x="7372350" y="72231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7" name="Shape">
            <a:extLst>
              <a:ext uri="{FF2B5EF4-FFF2-40B4-BE49-F238E27FC236}">
                <a16:creationId xmlns:a16="http://schemas.microsoft.com/office/drawing/2014/main" id="{9B736DC4-3723-2A4D-1A5B-DAF817C38D96}"/>
              </a:ext>
            </a:extLst>
          </p:cNvPr>
          <p:cNvSpPr>
            <a:spLocks/>
          </p:cNvSpPr>
          <p:nvPr/>
        </p:nvSpPr>
        <p:spPr bwMode="auto">
          <a:xfrm>
            <a:off x="8520113" y="176847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8" name="Shape">
            <a:extLst>
              <a:ext uri="{FF2B5EF4-FFF2-40B4-BE49-F238E27FC236}">
                <a16:creationId xmlns:a16="http://schemas.microsoft.com/office/drawing/2014/main" id="{4792B5AD-C48C-6800-3FC4-AC9AA205A63F}"/>
              </a:ext>
            </a:extLst>
          </p:cNvPr>
          <p:cNvSpPr>
            <a:spLocks/>
          </p:cNvSpPr>
          <p:nvPr/>
        </p:nvSpPr>
        <p:spPr bwMode="auto">
          <a:xfrm>
            <a:off x="8520113" y="284321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39" name="Shape">
            <a:extLst>
              <a:ext uri="{FF2B5EF4-FFF2-40B4-BE49-F238E27FC236}">
                <a16:creationId xmlns:a16="http://schemas.microsoft.com/office/drawing/2014/main" id="{C9F6D427-4021-310C-6C9F-7485E40A2BF6}"/>
              </a:ext>
            </a:extLst>
          </p:cNvPr>
          <p:cNvSpPr>
            <a:spLocks/>
          </p:cNvSpPr>
          <p:nvPr/>
        </p:nvSpPr>
        <p:spPr bwMode="auto">
          <a:xfrm>
            <a:off x="8520113" y="378936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40" name="Shape">
            <a:extLst>
              <a:ext uri="{FF2B5EF4-FFF2-40B4-BE49-F238E27FC236}">
                <a16:creationId xmlns:a16="http://schemas.microsoft.com/office/drawing/2014/main" id="{CE441FAE-5BAD-0960-7750-89050D5082C8}"/>
              </a:ext>
            </a:extLst>
          </p:cNvPr>
          <p:cNvSpPr>
            <a:spLocks/>
          </p:cNvSpPr>
          <p:nvPr/>
        </p:nvSpPr>
        <p:spPr bwMode="auto">
          <a:xfrm>
            <a:off x="8520113" y="4560888"/>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41" name="Shape">
            <a:extLst>
              <a:ext uri="{FF2B5EF4-FFF2-40B4-BE49-F238E27FC236}">
                <a16:creationId xmlns:a16="http://schemas.microsoft.com/office/drawing/2014/main" id="{2999E964-A1E6-56D4-3F19-750348A6E47B}"/>
              </a:ext>
            </a:extLst>
          </p:cNvPr>
          <p:cNvSpPr>
            <a:spLocks/>
          </p:cNvSpPr>
          <p:nvPr/>
        </p:nvSpPr>
        <p:spPr bwMode="auto">
          <a:xfrm>
            <a:off x="8520113" y="53340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42" name="Shape">
            <a:extLst>
              <a:ext uri="{FF2B5EF4-FFF2-40B4-BE49-F238E27FC236}">
                <a16:creationId xmlns:a16="http://schemas.microsoft.com/office/drawing/2014/main" id="{0105CC22-9817-1BB7-9F16-9A36C628ECCF}"/>
              </a:ext>
            </a:extLst>
          </p:cNvPr>
          <p:cNvSpPr>
            <a:spLocks/>
          </p:cNvSpPr>
          <p:nvPr/>
        </p:nvSpPr>
        <p:spPr bwMode="auto">
          <a:xfrm>
            <a:off x="8520113" y="6030913"/>
            <a:ext cx="212725" cy="214312"/>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43" name="Shape">
            <a:extLst>
              <a:ext uri="{FF2B5EF4-FFF2-40B4-BE49-F238E27FC236}">
                <a16:creationId xmlns:a16="http://schemas.microsoft.com/office/drawing/2014/main" id="{879AEAEF-D664-45CF-5522-437801839C17}"/>
              </a:ext>
            </a:extLst>
          </p:cNvPr>
          <p:cNvSpPr>
            <a:spLocks/>
          </p:cNvSpPr>
          <p:nvPr/>
        </p:nvSpPr>
        <p:spPr bwMode="auto">
          <a:xfrm>
            <a:off x="8520113" y="6642100"/>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
        <p:nvSpPr>
          <p:cNvPr id="7244" name="Shape">
            <a:extLst>
              <a:ext uri="{FF2B5EF4-FFF2-40B4-BE49-F238E27FC236}">
                <a16:creationId xmlns:a16="http://schemas.microsoft.com/office/drawing/2014/main" id="{C68758E1-D2D8-3C3C-D8D6-E4AEB0AE351C}"/>
              </a:ext>
            </a:extLst>
          </p:cNvPr>
          <p:cNvSpPr>
            <a:spLocks/>
          </p:cNvSpPr>
          <p:nvPr/>
        </p:nvSpPr>
        <p:spPr bwMode="auto">
          <a:xfrm>
            <a:off x="8520113" y="7223125"/>
            <a:ext cx="212725" cy="214313"/>
          </a:xfrm>
          <a:custGeom>
            <a:avLst/>
            <a:gdLst>
              <a:gd name="T0" fmla="*/ 106681 w 21600"/>
              <a:gd name="T1" fmla="*/ 107104 h 21600"/>
              <a:gd name="T2" fmla="*/ 106681 w 21600"/>
              <a:gd name="T3" fmla="*/ 107104 h 21600"/>
              <a:gd name="T4" fmla="*/ 106681 w 21600"/>
              <a:gd name="T5" fmla="*/ 107104 h 21600"/>
              <a:gd name="T6" fmla="*/ 106681 w 21600"/>
              <a:gd name="T7" fmla="*/ 1071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p>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a:extLst>
              <a:ext uri="{FF2B5EF4-FFF2-40B4-BE49-F238E27FC236}">
                <a16:creationId xmlns:a16="http://schemas.microsoft.com/office/drawing/2014/main" id="{FB5E046C-8F26-9F00-DDF2-11A7FD47782C}"/>
              </a:ext>
            </a:extLst>
          </p:cNvPr>
          <p:cNvSpPr>
            <a:spLocks noChangeArrowheads="1"/>
          </p:cNvSpPr>
          <p:nvPr/>
        </p:nvSpPr>
        <p:spPr bwMode="auto">
          <a:xfrm>
            <a:off x="8542338" y="-33338"/>
            <a:ext cx="4464050" cy="11572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0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194" name="[ Your logo here ]">
            <a:extLst>
              <a:ext uri="{FF2B5EF4-FFF2-40B4-BE49-F238E27FC236}">
                <a16:creationId xmlns:a16="http://schemas.microsoft.com/office/drawing/2014/main" id="{F769F31C-70E9-9E82-E850-FDF556259DEB}"/>
              </a:ext>
            </a:extLst>
          </p:cNvPr>
          <p:cNvSpPr txBox="1">
            <a:spLocks noChangeArrowheads="1"/>
          </p:cNvSpPr>
          <p:nvPr/>
        </p:nvSpPr>
        <p:spPr bwMode="auto">
          <a:xfrm>
            <a:off x="388938" y="8308975"/>
            <a:ext cx="28368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8195" name="image.png" descr="image.png">
            <a:extLst>
              <a:ext uri="{FF2B5EF4-FFF2-40B4-BE49-F238E27FC236}">
                <a16:creationId xmlns:a16="http://schemas.microsoft.com/office/drawing/2014/main" id="{E482D26E-929F-D78E-0942-56D5E4227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196" name="To help your adult dog enjoy a happy, healthy life, this preventive care  visit includes the following:">
            <a:extLst>
              <a:ext uri="{FF2B5EF4-FFF2-40B4-BE49-F238E27FC236}">
                <a16:creationId xmlns:a16="http://schemas.microsoft.com/office/drawing/2014/main" id="{18EE869C-8333-02DB-A6FC-08E813A3E64C}"/>
              </a:ext>
            </a:extLst>
          </p:cNvPr>
          <p:cNvSpPr txBox="1">
            <a:spLocks noChangeArrowheads="1"/>
          </p:cNvSpPr>
          <p:nvPr/>
        </p:nvSpPr>
        <p:spPr bwMode="auto">
          <a:xfrm>
            <a:off x="412750" y="355600"/>
            <a:ext cx="77612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lnSpc>
                <a:spcPct val="90000"/>
              </a:lnSpc>
            </a:pPr>
            <a:r>
              <a:rPr lang="en-US" altLang="en-US">
                <a:solidFill>
                  <a:srgbClr val="31353D"/>
                </a:solidFill>
                <a:latin typeface="Roboto Slab Light" pitchFamily="2" charset="0"/>
                <a:cs typeface="Roboto Slab Light" pitchFamily="2" charset="0"/>
                <a:sym typeface="Roboto Slab Light" pitchFamily="2" charset="0"/>
              </a:rPr>
              <a:t>To help your adult dog enjoy a happy, healthy life, this preventive care </a:t>
            </a:r>
            <a:br>
              <a:rPr lang="en-US" altLang="en-US">
                <a:solidFill>
                  <a:srgbClr val="31353D"/>
                </a:solidFill>
                <a:latin typeface="Roboto Slab Light" pitchFamily="2" charset="0"/>
                <a:cs typeface="Roboto Slab Light" pitchFamily="2" charset="0"/>
                <a:sym typeface="Roboto Slab Light" pitchFamily="2" charset="0"/>
              </a:rPr>
            </a:br>
            <a:r>
              <a:rPr lang="en-US" altLang="en-US">
                <a:solidFill>
                  <a:srgbClr val="31353D"/>
                </a:solidFill>
                <a:latin typeface="Roboto Slab Light" pitchFamily="2" charset="0"/>
                <a:cs typeface="Roboto Slab Light" pitchFamily="2" charset="0"/>
                <a:sym typeface="Roboto Slab Light" pitchFamily="2" charset="0"/>
              </a:rPr>
              <a:t>visit includes the following:</a:t>
            </a:r>
          </a:p>
        </p:txBody>
      </p:sp>
      <p:grpSp>
        <p:nvGrpSpPr>
          <p:cNvPr id="8197" name="Group">
            <a:extLst>
              <a:ext uri="{FF2B5EF4-FFF2-40B4-BE49-F238E27FC236}">
                <a16:creationId xmlns:a16="http://schemas.microsoft.com/office/drawing/2014/main" id="{D82C99C0-5B70-3619-A3C9-41E601C25D24}"/>
              </a:ext>
            </a:extLst>
          </p:cNvPr>
          <p:cNvGrpSpPr>
            <a:grpSpLocks/>
          </p:cNvGrpSpPr>
          <p:nvPr/>
        </p:nvGrpSpPr>
        <p:grpSpPr bwMode="auto">
          <a:xfrm>
            <a:off x="8840788" y="476250"/>
            <a:ext cx="3914775" cy="138113"/>
            <a:chOff x="0" y="0"/>
            <a:chExt cx="3915833" cy="137160"/>
          </a:xfrm>
        </p:grpSpPr>
        <p:pic>
          <p:nvPicPr>
            <p:cNvPr id="8218" name="Image" descr="Image">
              <a:extLst>
                <a:ext uri="{FF2B5EF4-FFF2-40B4-BE49-F238E27FC236}">
                  <a16:creationId xmlns:a16="http://schemas.microsoft.com/office/drawing/2014/main" id="{B29DF69D-4FF9-4ED8-2D32-528BA856C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219" name="Image" descr="Image">
              <a:extLst>
                <a:ext uri="{FF2B5EF4-FFF2-40B4-BE49-F238E27FC236}">
                  <a16:creationId xmlns:a16="http://schemas.microsoft.com/office/drawing/2014/main" id="{0D02520A-A9A2-A18D-014A-3F1E64586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aphicFrame>
        <p:nvGraphicFramePr>
          <p:cNvPr id="2" name="Table 2">
            <a:extLst>
              <a:ext uri="{FF2B5EF4-FFF2-40B4-BE49-F238E27FC236}">
                <a16:creationId xmlns:a16="http://schemas.microsoft.com/office/drawing/2014/main" id="{BF9CD2B5-18AE-9551-1F74-AFB6D27D6D48}"/>
              </a:ext>
            </a:extLst>
          </p:cNvPr>
          <p:cNvGraphicFramePr>
            <a:graphicFrameLocks noGrp="1"/>
          </p:cNvGraphicFramePr>
          <p:nvPr>
            <p:extLst>
              <p:ext uri="{D42A27DB-BD31-4B8C-83A1-F6EECF244321}">
                <p14:modId xmlns:p14="http://schemas.microsoft.com/office/powerpoint/2010/main" val="1316988442"/>
              </p:ext>
            </p:extLst>
          </p:nvPr>
        </p:nvGraphicFramePr>
        <p:xfrm>
          <a:off x="439738" y="1066800"/>
          <a:ext cx="7761287" cy="6913563"/>
        </p:xfrm>
        <a:graphic>
          <a:graphicData uri="http://schemas.openxmlformats.org/drawingml/2006/table">
            <a:tbl>
              <a:tblPr firstRow="1" bandRow="1">
                <a:tableStyleId>{5940675A-B579-460E-94D1-54222C63F5DA}</a:tableStyleId>
              </a:tblPr>
              <a:tblGrid>
                <a:gridCol w="6103196">
                  <a:extLst>
                    <a:ext uri="{9D8B030D-6E8A-4147-A177-3AD203B41FA5}">
                      <a16:colId xmlns:a16="http://schemas.microsoft.com/office/drawing/2014/main" val="20000"/>
                    </a:ext>
                  </a:extLst>
                </a:gridCol>
                <a:gridCol w="1658091">
                  <a:extLst>
                    <a:ext uri="{9D8B030D-6E8A-4147-A177-3AD203B41FA5}">
                      <a16:colId xmlns:a16="http://schemas.microsoft.com/office/drawing/2014/main" val="20001"/>
                    </a:ext>
                  </a:extLst>
                </a:gridCol>
              </a:tblGrid>
              <a:tr h="254791">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extLst>
                  <a:ext uri="{0D108BD9-81ED-4DB2-BD59-A6C34878D82A}">
                    <a16:rowId xmlns:a16="http://schemas.microsoft.com/office/drawing/2014/main" val="10000"/>
                  </a:ext>
                </a:extLst>
              </a:tr>
              <a:tr h="1410417">
                <a:tc>
                  <a:txBody>
                    <a:bodyPr/>
                    <a:lstStyle/>
                    <a:p>
                      <a:pPr algn="l">
                        <a:defRPr sz="1000" b="0">
                          <a:solidFill>
                            <a:srgbClr val="000000"/>
                          </a:solidFill>
                          <a:latin typeface="Roboto Bold"/>
                          <a:ea typeface="Roboto Bold"/>
                          <a:cs typeface="Roboto Bold"/>
                          <a:sym typeface="Roboto Bold"/>
                        </a:defRPr>
                      </a:pPr>
                      <a:r>
                        <a:rPr sz="1000" dirty="0"/>
                        <a:t>Comprehensive physical examination</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evaluation </a:t>
                      </a:r>
                      <a:br>
                        <a:rPr sz="1000" dirty="0"/>
                      </a:br>
                      <a:r>
                        <a:rPr sz="1000" dirty="0"/>
                        <a:t>of the following:</a:t>
                      </a:r>
                    </a:p>
                    <a:p>
                      <a:pPr algn="l">
                        <a:buSzPct val="123000"/>
                        <a:buChar char="•"/>
                        <a:defRPr sz="1000" b="0">
                          <a:solidFill>
                            <a:srgbClr val="000000"/>
                          </a:solidFill>
                          <a:latin typeface="Roboto Light"/>
                          <a:ea typeface="Roboto Light"/>
                          <a:cs typeface="Roboto Light"/>
                          <a:sym typeface="Roboto Light"/>
                        </a:defRPr>
                      </a:pPr>
                      <a:r>
                        <a:rPr sz="1000" dirty="0"/>
                        <a:t>Coat and skin</a:t>
                      </a:r>
                    </a:p>
                    <a:p>
                      <a:pPr algn="l">
                        <a:buSzPct val="123000"/>
                        <a:buChar char="•"/>
                        <a:defRPr sz="1000" b="0">
                          <a:solidFill>
                            <a:srgbClr val="000000"/>
                          </a:solidFill>
                          <a:latin typeface="Roboto Light"/>
                          <a:ea typeface="Roboto Light"/>
                          <a:cs typeface="Roboto Light"/>
                          <a:sym typeface="Roboto Light"/>
                        </a:defRPr>
                      </a:pPr>
                      <a:r>
                        <a:rPr sz="1000" dirty="0"/>
                        <a:t>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Heart, lungs, and abdomen</a:t>
                      </a:r>
                    </a:p>
                    <a:p>
                      <a:pPr algn="l">
                        <a:buSzPct val="123000"/>
                        <a:buChar char="•"/>
                        <a:defRPr sz="1000" b="0">
                          <a:solidFill>
                            <a:srgbClr val="000000"/>
                          </a:solidFill>
                          <a:latin typeface="Roboto Light"/>
                          <a:ea typeface="Roboto Light"/>
                          <a:cs typeface="Roboto Light"/>
                          <a:sym typeface="Roboto Light"/>
                        </a:defRPr>
                      </a:pPr>
                      <a:r>
                        <a:rPr sz="1000" dirty="0"/>
                        <a:t>Legs and paws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72245">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a:t>
                      </a:r>
                      <a:endParaRPr sz="1000" dirty="0"/>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dog’s 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2"/>
                  </a:ext>
                </a:extLst>
              </a:tr>
              <a:tr h="783410">
                <a:tc>
                  <a:txBody>
                    <a:bodyPr/>
                    <a:lstStyle/>
                    <a:p>
                      <a:pPr algn="l">
                        <a:defRPr sz="1000" b="0">
                          <a:solidFill>
                            <a:srgbClr val="000000"/>
                          </a:solidFill>
                          <a:latin typeface="Roboto Bold"/>
                          <a:ea typeface="Roboto Bold"/>
                          <a:cs typeface="Roboto Bold"/>
                          <a:sym typeface="Roboto Bold"/>
                        </a:defRPr>
                      </a:pPr>
                      <a:r>
                        <a:rPr sz="1000" dirty="0"/>
                        <a:t>Complete urinalysis</a:t>
                      </a:r>
                    </a:p>
                    <a:p>
                      <a:pPr algn="l">
                        <a:defRPr sz="1000" b="0">
                          <a:solidFill>
                            <a:srgbClr val="000000"/>
                          </a:solidFill>
                          <a:latin typeface="Roboto Light"/>
                          <a:ea typeface="Roboto Light"/>
                          <a:cs typeface="Roboto Light"/>
                          <a:sym typeface="Roboto Light"/>
                        </a:defRPr>
                      </a:pPr>
                      <a:r>
                        <a:rPr sz="1000" dirty="0"/>
                        <a:t>This analysis assesses the overall health of your dog’s urinary tract, including the kidneys and bladder. </a:t>
                      </a:r>
                    </a:p>
                    <a:p>
                      <a:pPr algn="l">
                        <a:defRPr sz="1000" b="0">
                          <a:solidFill>
                            <a:srgbClr val="000000"/>
                          </a:solidFill>
                          <a:latin typeface="Roboto Light"/>
                          <a:ea typeface="Roboto Light"/>
                          <a:cs typeface="Roboto Light"/>
                          <a:sym typeface="Roboto Light"/>
                        </a:defRPr>
                      </a:pPr>
                      <a:r>
                        <a:rPr sz="1000" dirty="0"/>
                        <a:t>It identifies infection or inflammation in the urinary tract.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08552">
                <a:tc>
                  <a:txBody>
                    <a:bodyPr/>
                    <a:lstStyle/>
                    <a:p>
                      <a:pPr algn="l">
                        <a:defRPr sz="1000" b="0">
                          <a:solidFill>
                            <a:srgbClr val="000000"/>
                          </a:solidFill>
                          <a:latin typeface="Roboto Bold"/>
                          <a:ea typeface="Roboto Bold"/>
                          <a:cs typeface="Roboto Bold"/>
                          <a:sym typeface="Roboto Bold"/>
                        </a:defRPr>
                      </a:pPr>
                      <a:r>
                        <a:rPr sz="1000" dirty="0"/>
                        <a:t>Infectious disease screening</a:t>
                      </a:r>
                    </a:p>
                    <a:p>
                      <a:pPr algn="l">
                        <a:defRPr sz="1000" b="0">
                          <a:solidFill>
                            <a:srgbClr val="000000"/>
                          </a:solidFill>
                          <a:latin typeface="Roboto Light"/>
                          <a:ea typeface="Roboto Light"/>
                          <a:cs typeface="Roboto Light"/>
                          <a:sym typeface="Roboto Light"/>
                        </a:defRPr>
                      </a:pPr>
                      <a:r>
                        <a:rPr sz="1000" dirty="0"/>
                        <a:t>This screening identifies whether your dog has been exposed to heartworm or other important </a:t>
                      </a:r>
                      <a:br>
                        <a:rPr sz="1000" dirty="0"/>
                      </a:br>
                      <a:r>
                        <a:rPr sz="1000" dirty="0"/>
                        <a:t>tick-borne diseases.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4"/>
                  </a:ext>
                </a:extLst>
              </a:tr>
              <a:tr h="835007">
                <a:tc>
                  <a:txBody>
                    <a:bodyPr/>
                    <a:lstStyle/>
                    <a:p>
                      <a:pPr algn="l">
                        <a:defRPr sz="1000" b="0">
                          <a:solidFill>
                            <a:srgbClr val="000000"/>
                          </a:solidFill>
                          <a:latin typeface="Roboto Bold"/>
                          <a:ea typeface="Roboto Bold"/>
                          <a:cs typeface="Roboto Bold"/>
                          <a:sym typeface="Roboto Bold"/>
                        </a:defRPr>
                      </a:pPr>
                      <a:r>
                        <a:rPr sz="1000" dirty="0"/>
                        <a:t>Fecal test</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dog’s gastrointestinal tract. Since they are usually hidden from view, the only way to detect and identify most intestinal parasites is by doing a fecal test.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49887">
                <a:tc>
                  <a:txBody>
                    <a:bodyPr/>
                    <a:lstStyle/>
                    <a:p>
                      <a:pPr algn="l">
                        <a:defRPr sz="1000" b="0">
                          <a:solidFill>
                            <a:srgbClr val="000000"/>
                          </a:solidFill>
                          <a:latin typeface="Roboto Bold"/>
                          <a:ea typeface="Roboto Bold"/>
                          <a:cs typeface="Roboto Bold"/>
                          <a:sym typeface="Roboto Bold"/>
                        </a:defRPr>
                      </a:pPr>
                      <a:r>
                        <a:rPr sz="1000" dirty="0"/>
                        <a:t>Thyroid function test</a:t>
                      </a:r>
                    </a:p>
                    <a:p>
                      <a:pPr algn="l">
                        <a:defRPr sz="1000" b="0">
                          <a:solidFill>
                            <a:srgbClr val="000000"/>
                          </a:solidFill>
                          <a:latin typeface="Roboto Light"/>
                          <a:ea typeface="Roboto Light"/>
                          <a:cs typeface="Roboto Light"/>
                          <a:sym typeface="Roboto Light"/>
                        </a:defRPr>
                      </a:pPr>
                      <a:r>
                        <a:rPr sz="1000" dirty="0"/>
                        <a:t>A thyroid function test detects whether or not your dog’s thyroid gland is functioning properly. </a:t>
                      </a:r>
                      <a:br>
                        <a:rPr sz="1000" dirty="0"/>
                      </a:br>
                      <a:r>
                        <a:rPr sz="1000" dirty="0"/>
                        <a:t>Thyroid disease is very common in older dogs.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6"/>
                  </a:ext>
                </a:extLst>
              </a:tr>
              <a:tr h="751669">
                <a:tc>
                  <a:txBody>
                    <a:bodyPr/>
                    <a:lstStyle/>
                    <a:p>
                      <a:pPr algn="l">
                        <a:defRPr sz="1000" b="0">
                          <a:solidFill>
                            <a:srgbClr val="141414"/>
                          </a:solidFill>
                          <a:latin typeface="Roboto Bold"/>
                          <a:ea typeface="Roboto Bold"/>
                          <a:cs typeface="Roboto Bold"/>
                          <a:sym typeface="Roboto Bold"/>
                        </a:defRPr>
                      </a:pPr>
                      <a:r>
                        <a:rPr sz="1000"/>
                        <a:t>Regular total cost:</a:t>
                      </a:r>
                    </a:p>
                    <a:p>
                      <a:pPr algn="l">
                        <a:defRPr sz="1000" b="0">
                          <a:solidFill>
                            <a:srgbClr val="141414"/>
                          </a:solidFill>
                          <a:latin typeface="Roboto Bold"/>
                          <a:ea typeface="Roboto Bold"/>
                          <a:cs typeface="Roboto Bold"/>
                          <a:sym typeface="Roboto Bold"/>
                        </a:defRPr>
                      </a:pPr>
                      <a:endParaRPr sz="1000"/>
                    </a:p>
                    <a:p>
                      <a:pPr algn="l">
                        <a:defRPr sz="1000" b="0">
                          <a:solidFill>
                            <a:srgbClr val="141414"/>
                          </a:solidFill>
                          <a:latin typeface="Roboto Bold"/>
                          <a:ea typeface="Roboto Bold"/>
                          <a:cs typeface="Roboto Bold"/>
                          <a:sym typeface="Roboto Bold"/>
                        </a:defRPr>
                      </a:pPr>
                      <a:r>
                        <a:rPr sz="1000"/>
                        <a:t>Discounted preventive care bundle:</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47585">
                <a:tc>
                  <a:txBody>
                    <a:bodyPr/>
                    <a:lstStyle/>
                    <a:p>
                      <a:pPr algn="l">
                        <a:defRPr sz="900" b="0">
                          <a:solidFill>
                            <a:srgbClr val="000000"/>
                          </a:solidFill>
                          <a:latin typeface="Roboto Bold"/>
                          <a:ea typeface="Roboto Bold"/>
                          <a:cs typeface="Roboto Bold"/>
                          <a:sym typeface="Roboto Bold"/>
                        </a:defRPr>
                      </a:pPr>
                      <a:endParaRPr sz="90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tc>
                  <a:txBody>
                    <a:bodyPr/>
                    <a:lstStyle/>
                    <a:p>
                      <a:pPr>
                        <a:defRPr sz="900">
                          <a:solidFill>
                            <a:srgbClr val="F8969B"/>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extLst>
                  <a:ext uri="{0D108BD9-81ED-4DB2-BD59-A6C34878D82A}">
                    <a16:rowId xmlns:a16="http://schemas.microsoft.com/office/drawing/2014/main" val="10008"/>
                  </a:ext>
                </a:extLst>
              </a:tr>
            </a:tbl>
          </a:graphicData>
        </a:graphic>
      </p:graphicFrame>
      <p:pic>
        <p:nvPicPr>
          <p:cNvPr id="8217" name="Image" descr="Image">
            <a:extLst>
              <a:ext uri="{FF2B5EF4-FFF2-40B4-BE49-F238E27FC236}">
                <a16:creationId xmlns:a16="http://schemas.microsoft.com/office/drawing/2014/main" id="{4A062CBE-A15D-189B-1547-7A9CB09E2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25" b="1468"/>
          <a:stretch>
            <a:fillRect/>
          </a:stretch>
        </p:blipFill>
        <p:spPr bwMode="auto">
          <a:xfrm>
            <a:off x="8539163" y="1049338"/>
            <a:ext cx="4464050" cy="8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a:extLst>
              <a:ext uri="{FF2B5EF4-FFF2-40B4-BE49-F238E27FC236}">
                <a16:creationId xmlns:a16="http://schemas.microsoft.com/office/drawing/2014/main" id="{833266EF-AFB5-3E41-8506-811741C04EB3}"/>
              </a:ext>
            </a:extLst>
          </p:cNvPr>
          <p:cNvSpPr>
            <a:spLocks noChangeArrowheads="1"/>
          </p:cNvSpPr>
          <p:nvPr/>
        </p:nvSpPr>
        <p:spPr bwMode="auto">
          <a:xfrm>
            <a:off x="8542338" y="-33338"/>
            <a:ext cx="4464050" cy="11572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0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9218" name="[ Your logo here ]">
            <a:extLst>
              <a:ext uri="{FF2B5EF4-FFF2-40B4-BE49-F238E27FC236}">
                <a16:creationId xmlns:a16="http://schemas.microsoft.com/office/drawing/2014/main" id="{C9D372EE-776C-70DE-97C8-C5DCF0DC6EED}"/>
              </a:ext>
            </a:extLst>
          </p:cNvPr>
          <p:cNvSpPr txBox="1">
            <a:spLocks noChangeArrowheads="1"/>
          </p:cNvSpPr>
          <p:nvPr/>
        </p:nvSpPr>
        <p:spPr bwMode="auto">
          <a:xfrm>
            <a:off x="392113" y="8308975"/>
            <a:ext cx="28368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9219" name="image.png" descr="image.png">
            <a:extLst>
              <a:ext uri="{FF2B5EF4-FFF2-40B4-BE49-F238E27FC236}">
                <a16:creationId xmlns:a16="http://schemas.microsoft.com/office/drawing/2014/main" id="{F8894C89-6C51-24C9-C1E8-DB90C76C9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220" name="To help your dog enjoy a happy, healthy life, this preventive care  visit includes the following:">
            <a:extLst>
              <a:ext uri="{FF2B5EF4-FFF2-40B4-BE49-F238E27FC236}">
                <a16:creationId xmlns:a16="http://schemas.microsoft.com/office/drawing/2014/main" id="{4F41C835-2B1F-073D-7192-EDD02606AC22}"/>
              </a:ext>
            </a:extLst>
          </p:cNvPr>
          <p:cNvSpPr txBox="1">
            <a:spLocks noChangeArrowheads="1"/>
          </p:cNvSpPr>
          <p:nvPr/>
        </p:nvSpPr>
        <p:spPr bwMode="auto">
          <a:xfrm>
            <a:off x="412750" y="355600"/>
            <a:ext cx="77612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lnSpc>
                <a:spcPct val="90000"/>
              </a:lnSpc>
            </a:pPr>
            <a:r>
              <a:rPr lang="en-US" altLang="en-US">
                <a:solidFill>
                  <a:srgbClr val="31353D"/>
                </a:solidFill>
                <a:latin typeface="Roboto Slab Light" pitchFamily="2" charset="0"/>
                <a:cs typeface="Roboto Slab Light" pitchFamily="2" charset="0"/>
                <a:sym typeface="Roboto Slab Light" pitchFamily="2" charset="0"/>
              </a:rPr>
              <a:t>To help your dog enjoy a happy, healthy life, this preventive care </a:t>
            </a:r>
            <a:br>
              <a:rPr lang="en-US" altLang="en-US">
                <a:solidFill>
                  <a:srgbClr val="31353D"/>
                </a:solidFill>
                <a:latin typeface="Roboto Slab Light" pitchFamily="2" charset="0"/>
                <a:cs typeface="Roboto Slab Light" pitchFamily="2" charset="0"/>
                <a:sym typeface="Roboto Slab Light" pitchFamily="2" charset="0"/>
              </a:rPr>
            </a:br>
            <a:r>
              <a:rPr lang="en-US" altLang="en-US">
                <a:solidFill>
                  <a:srgbClr val="31353D"/>
                </a:solidFill>
                <a:latin typeface="Roboto Slab Light" pitchFamily="2" charset="0"/>
                <a:cs typeface="Roboto Slab Light" pitchFamily="2" charset="0"/>
                <a:sym typeface="Roboto Slab Light" pitchFamily="2" charset="0"/>
              </a:rPr>
              <a:t>visit includes the following: </a:t>
            </a:r>
          </a:p>
        </p:txBody>
      </p:sp>
      <p:grpSp>
        <p:nvGrpSpPr>
          <p:cNvPr id="9221" name="Group">
            <a:extLst>
              <a:ext uri="{FF2B5EF4-FFF2-40B4-BE49-F238E27FC236}">
                <a16:creationId xmlns:a16="http://schemas.microsoft.com/office/drawing/2014/main" id="{17B3F516-A220-463A-A224-4DA72278CB14}"/>
              </a:ext>
            </a:extLst>
          </p:cNvPr>
          <p:cNvGrpSpPr>
            <a:grpSpLocks/>
          </p:cNvGrpSpPr>
          <p:nvPr/>
        </p:nvGrpSpPr>
        <p:grpSpPr bwMode="auto">
          <a:xfrm>
            <a:off x="8840788" y="476250"/>
            <a:ext cx="3914775" cy="138113"/>
            <a:chOff x="0" y="0"/>
            <a:chExt cx="3915833" cy="137160"/>
          </a:xfrm>
        </p:grpSpPr>
        <p:pic>
          <p:nvPicPr>
            <p:cNvPr id="9242" name="Image" descr="Image">
              <a:extLst>
                <a:ext uri="{FF2B5EF4-FFF2-40B4-BE49-F238E27FC236}">
                  <a16:creationId xmlns:a16="http://schemas.microsoft.com/office/drawing/2014/main" id="{C59CFC68-227C-1E6C-544E-024BA10A3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43" name="Image" descr="Image">
              <a:extLst>
                <a:ext uri="{FF2B5EF4-FFF2-40B4-BE49-F238E27FC236}">
                  <a16:creationId xmlns:a16="http://schemas.microsoft.com/office/drawing/2014/main" id="{70B390FB-3818-666F-8EC7-53FCB0200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9222" name="Image">
            <a:extLst>
              <a:ext uri="{FF2B5EF4-FFF2-40B4-BE49-F238E27FC236}">
                <a16:creationId xmlns:a16="http://schemas.microsoft.com/office/drawing/2014/main" id="{A0110065-7CD3-EA81-2F44-20475261E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230" t="887" r="34601"/>
          <a:stretch>
            <a:fillRect/>
          </a:stretch>
        </p:blipFill>
        <p:spPr bwMode="auto">
          <a:xfrm>
            <a:off x="8542338" y="1123950"/>
            <a:ext cx="4462462" cy="86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aphicFrame>
        <p:nvGraphicFramePr>
          <p:cNvPr id="2" name="Table 2">
            <a:extLst>
              <a:ext uri="{FF2B5EF4-FFF2-40B4-BE49-F238E27FC236}">
                <a16:creationId xmlns:a16="http://schemas.microsoft.com/office/drawing/2014/main" id="{8535848E-410A-B9D4-EE7A-53BF7DC51930}"/>
              </a:ext>
            </a:extLst>
          </p:cNvPr>
          <p:cNvGraphicFramePr>
            <a:graphicFrameLocks noGrp="1"/>
          </p:cNvGraphicFramePr>
          <p:nvPr>
            <p:extLst>
              <p:ext uri="{D42A27DB-BD31-4B8C-83A1-F6EECF244321}">
                <p14:modId xmlns:p14="http://schemas.microsoft.com/office/powerpoint/2010/main" val="3709124132"/>
              </p:ext>
            </p:extLst>
          </p:nvPr>
        </p:nvGraphicFramePr>
        <p:xfrm>
          <a:off x="439738" y="1123950"/>
          <a:ext cx="7761287" cy="6862762"/>
        </p:xfrm>
        <a:graphic>
          <a:graphicData uri="http://schemas.openxmlformats.org/drawingml/2006/table">
            <a:tbl>
              <a:tblPr firstRow="1" bandRow="1">
                <a:tableStyleId>{5940675A-B579-460E-94D1-54222C63F5DA}</a:tableStyleId>
              </a:tblPr>
              <a:tblGrid>
                <a:gridCol w="6103196">
                  <a:extLst>
                    <a:ext uri="{9D8B030D-6E8A-4147-A177-3AD203B41FA5}">
                      <a16:colId xmlns:a16="http://schemas.microsoft.com/office/drawing/2014/main" val="20000"/>
                    </a:ext>
                  </a:extLst>
                </a:gridCol>
                <a:gridCol w="1658091">
                  <a:extLst>
                    <a:ext uri="{9D8B030D-6E8A-4147-A177-3AD203B41FA5}">
                      <a16:colId xmlns:a16="http://schemas.microsoft.com/office/drawing/2014/main" val="20001"/>
                    </a:ext>
                  </a:extLst>
                </a:gridCol>
              </a:tblGrid>
              <a:tr h="267139">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extLst>
                  <a:ext uri="{0D108BD9-81ED-4DB2-BD59-A6C34878D82A}">
                    <a16:rowId xmlns:a16="http://schemas.microsoft.com/office/drawing/2014/main" val="10000"/>
                  </a:ext>
                </a:extLst>
              </a:tr>
              <a:tr h="1422233">
                <a:tc>
                  <a:txBody>
                    <a:bodyPr/>
                    <a:lstStyle/>
                    <a:p>
                      <a:pPr algn="l">
                        <a:defRPr sz="1000" b="0">
                          <a:solidFill>
                            <a:srgbClr val="000000"/>
                          </a:solidFill>
                          <a:latin typeface="Roboto Bold"/>
                          <a:ea typeface="Roboto Bold"/>
                          <a:cs typeface="Roboto Bold"/>
                          <a:sym typeface="Roboto Bold"/>
                        </a:defRPr>
                      </a:pPr>
                      <a:r>
                        <a:rPr sz="1000" dirty="0"/>
                        <a:t>Comprehensive physical examination</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evaluation </a:t>
                      </a:r>
                      <a:br>
                        <a:rPr sz="1000" dirty="0"/>
                      </a:br>
                      <a:r>
                        <a:rPr sz="1000" dirty="0"/>
                        <a:t>of the following:</a:t>
                      </a:r>
                    </a:p>
                    <a:p>
                      <a:pPr algn="l">
                        <a:buSzPct val="116999"/>
                        <a:buChar char="•"/>
                        <a:defRPr sz="1000" b="0">
                          <a:solidFill>
                            <a:srgbClr val="000000"/>
                          </a:solidFill>
                          <a:latin typeface="Roboto Light"/>
                          <a:ea typeface="Roboto Light"/>
                          <a:cs typeface="Roboto Light"/>
                          <a:sym typeface="Roboto Light"/>
                        </a:defRPr>
                      </a:pPr>
                      <a:r>
                        <a:rPr sz="1000" dirty="0"/>
                        <a:t>Coat and skin</a:t>
                      </a:r>
                    </a:p>
                    <a:p>
                      <a:pPr algn="l">
                        <a:buSzPct val="116999"/>
                        <a:buChar char="•"/>
                        <a:defRPr sz="1000" b="0">
                          <a:solidFill>
                            <a:srgbClr val="000000"/>
                          </a:solidFill>
                          <a:latin typeface="Roboto Light"/>
                          <a:ea typeface="Roboto Light"/>
                          <a:cs typeface="Roboto Light"/>
                          <a:sym typeface="Roboto Light"/>
                        </a:defRPr>
                      </a:pPr>
                      <a:r>
                        <a:rPr sz="1000" dirty="0"/>
                        <a:t>Eyes, ears, mouth, teeth, and gums</a:t>
                      </a:r>
                    </a:p>
                    <a:p>
                      <a:pPr algn="l">
                        <a:buSzPct val="116999"/>
                        <a:buChar char="•"/>
                        <a:defRPr sz="1000" b="0">
                          <a:solidFill>
                            <a:srgbClr val="000000"/>
                          </a:solidFill>
                          <a:latin typeface="Roboto Light"/>
                          <a:ea typeface="Roboto Light"/>
                          <a:cs typeface="Roboto Light"/>
                          <a:sym typeface="Roboto Light"/>
                        </a:defRPr>
                      </a:pPr>
                      <a:r>
                        <a:rPr sz="1000" dirty="0"/>
                        <a:t>Heart, lungs, and abdomen</a:t>
                      </a:r>
                    </a:p>
                    <a:p>
                      <a:pPr algn="l">
                        <a:buSzPct val="116999"/>
                        <a:buChar char="•"/>
                        <a:defRPr sz="1000" b="0">
                          <a:solidFill>
                            <a:srgbClr val="000000"/>
                          </a:solidFill>
                          <a:latin typeface="Roboto Light"/>
                          <a:ea typeface="Roboto Light"/>
                          <a:cs typeface="Roboto Light"/>
                          <a:sym typeface="Roboto Light"/>
                        </a:defRPr>
                      </a:pPr>
                      <a:r>
                        <a:rPr sz="1000" dirty="0"/>
                        <a:t>Legs and paws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5774">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dog’s 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2"/>
                  </a:ext>
                </a:extLst>
              </a:tr>
              <a:tr h="813459">
                <a:tc>
                  <a:txBody>
                    <a:bodyPr/>
                    <a:lstStyle/>
                    <a:p>
                      <a:pPr algn="l">
                        <a:defRPr sz="1000" b="0">
                          <a:solidFill>
                            <a:srgbClr val="000000"/>
                          </a:solidFill>
                          <a:latin typeface="Roboto Bold"/>
                          <a:ea typeface="Roboto Bold"/>
                          <a:cs typeface="Roboto Bold"/>
                          <a:sym typeface="Roboto Bold"/>
                        </a:defRPr>
                      </a:pPr>
                      <a:r>
                        <a:rPr sz="1000" dirty="0"/>
                        <a:t>Complete urinalysis</a:t>
                      </a:r>
                    </a:p>
                    <a:p>
                      <a:pPr algn="l">
                        <a:defRPr sz="1000" b="0">
                          <a:solidFill>
                            <a:srgbClr val="000000"/>
                          </a:solidFill>
                          <a:latin typeface="Roboto Light"/>
                          <a:ea typeface="Roboto Light"/>
                          <a:cs typeface="Roboto Light"/>
                          <a:sym typeface="Roboto Light"/>
                        </a:defRPr>
                      </a:pPr>
                      <a:r>
                        <a:rPr sz="1000" dirty="0"/>
                        <a:t>This analysis assesses the overall health of your dog’s urinary tract, including the kidneys and bladder. </a:t>
                      </a:r>
                      <a:br>
                        <a:rPr sz="1000" dirty="0"/>
                      </a:br>
                      <a:r>
                        <a:rPr sz="1000" dirty="0"/>
                        <a:t>It identifies infection or inflammation in the urinary tract.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85325">
                <a:tc>
                  <a:txBody>
                    <a:bodyPr/>
                    <a:lstStyle/>
                    <a:p>
                      <a:pPr algn="l">
                        <a:defRPr sz="1000" b="0">
                          <a:solidFill>
                            <a:srgbClr val="000000"/>
                          </a:solidFill>
                          <a:latin typeface="Roboto Bold"/>
                          <a:ea typeface="Roboto Bold"/>
                          <a:cs typeface="Roboto Bold"/>
                          <a:sym typeface="Roboto Bold"/>
                        </a:defRPr>
                      </a:pPr>
                      <a:r>
                        <a:rPr sz="1000" dirty="0"/>
                        <a:t>Infectious disease screening</a:t>
                      </a:r>
                    </a:p>
                    <a:p>
                      <a:pPr algn="l">
                        <a:defRPr sz="1000" b="0">
                          <a:solidFill>
                            <a:srgbClr val="000000"/>
                          </a:solidFill>
                          <a:latin typeface="Roboto Light"/>
                          <a:ea typeface="Roboto Light"/>
                          <a:cs typeface="Roboto Light"/>
                          <a:sym typeface="Roboto Light"/>
                        </a:defRPr>
                      </a:pPr>
                      <a:r>
                        <a:rPr sz="1000" dirty="0"/>
                        <a:t>This screening identifies whether your dog has been exposed to heartworm or other important </a:t>
                      </a:r>
                      <a:br>
                        <a:rPr sz="1000" dirty="0"/>
                      </a:br>
                      <a:r>
                        <a:rPr sz="1000" dirty="0"/>
                        <a:t>tick-borne diseases.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4"/>
                  </a:ext>
                </a:extLst>
              </a:tr>
              <a:tr h="785325">
                <a:tc>
                  <a:txBody>
                    <a:bodyPr/>
                    <a:lstStyle/>
                    <a:p>
                      <a:pPr algn="l">
                        <a:defRPr sz="1000" b="0">
                          <a:solidFill>
                            <a:srgbClr val="000000"/>
                          </a:solidFill>
                          <a:latin typeface="Roboto Bold"/>
                          <a:ea typeface="Roboto Bold"/>
                          <a:cs typeface="Roboto Bold"/>
                          <a:sym typeface="Roboto Bold"/>
                        </a:defRPr>
                      </a:pPr>
                      <a:r>
                        <a:rPr sz="1000" dirty="0"/>
                        <a:t>Fecal test</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dog’s gastrointestinal tract. Since they are usually hidden from view, the only way to detect and identify most intestinal parasites is by doing a fecal test.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85325">
                <a:tc>
                  <a:txBody>
                    <a:bodyPr/>
                    <a:lstStyle/>
                    <a:p>
                      <a:pPr algn="l">
                        <a:defRPr sz="1000" b="0">
                          <a:solidFill>
                            <a:srgbClr val="000000"/>
                          </a:solidFill>
                          <a:latin typeface="Roboto Bold"/>
                          <a:ea typeface="Roboto Bold"/>
                          <a:cs typeface="Roboto Bold"/>
                          <a:sym typeface="Roboto Bold"/>
                        </a:defRPr>
                      </a:pPr>
                      <a:r>
                        <a:rPr sz="1000" dirty="0"/>
                        <a:t>Thyroid function test</a:t>
                      </a:r>
                    </a:p>
                    <a:p>
                      <a:pPr algn="l">
                        <a:defRPr sz="1000" b="0">
                          <a:solidFill>
                            <a:srgbClr val="000000"/>
                          </a:solidFill>
                          <a:latin typeface="Roboto Light"/>
                          <a:ea typeface="Roboto Light"/>
                          <a:cs typeface="Roboto Light"/>
                          <a:sym typeface="Roboto Light"/>
                        </a:defRPr>
                      </a:pPr>
                      <a:r>
                        <a:rPr sz="1000" dirty="0"/>
                        <a:t>A thyroid function test detects whether or not your dog’s thyroid gland is functioning properly. </a:t>
                      </a:r>
                      <a:br>
                        <a:rPr sz="1000" dirty="0"/>
                      </a:br>
                      <a:r>
                        <a:rPr sz="1000" dirty="0"/>
                        <a:t>Thyroid disease is very common in older dogs.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6"/>
                  </a:ext>
                </a:extLst>
              </a:tr>
              <a:tr h="798599">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9583">
                <a:tc>
                  <a:txBody>
                    <a:bodyPr/>
                    <a:lstStyle/>
                    <a:p>
                      <a:pPr algn="l">
                        <a:defRPr sz="900" b="0">
                          <a:solidFill>
                            <a:srgbClr val="000000"/>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tc>
                  <a:txBody>
                    <a:bodyPr/>
                    <a:lstStyle/>
                    <a:p>
                      <a:pPr>
                        <a:defRPr sz="900">
                          <a:solidFill>
                            <a:srgbClr val="F8969B"/>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extLst>
                  <a:ext uri="{0D108BD9-81ED-4DB2-BD59-A6C34878D82A}">
                    <a16:rowId xmlns:a16="http://schemas.microsoft.com/office/drawing/2014/main" val="10008"/>
                  </a:ext>
                </a:extLst>
              </a:tr>
            </a:tbl>
          </a:graphicData>
        </a:graphic>
      </p:graphicFrame>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Image">
            <a:extLst>
              <a:ext uri="{FF2B5EF4-FFF2-40B4-BE49-F238E27FC236}">
                <a16:creationId xmlns:a16="http://schemas.microsoft.com/office/drawing/2014/main" id="{714DD799-E648-C126-DE6C-BF485A0C8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68" r="32768"/>
          <a:stretch>
            <a:fillRect/>
          </a:stretch>
        </p:blipFill>
        <p:spPr bwMode="auto">
          <a:xfrm>
            <a:off x="8539163" y="1120775"/>
            <a:ext cx="4470400" cy="86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42" name="Rectangle">
            <a:extLst>
              <a:ext uri="{FF2B5EF4-FFF2-40B4-BE49-F238E27FC236}">
                <a16:creationId xmlns:a16="http://schemas.microsoft.com/office/drawing/2014/main" id="{1F8B0B72-EB88-F953-A82F-8C8C9FADA6A9}"/>
              </a:ext>
            </a:extLst>
          </p:cNvPr>
          <p:cNvSpPr>
            <a:spLocks noChangeArrowheads="1"/>
          </p:cNvSpPr>
          <p:nvPr/>
        </p:nvSpPr>
        <p:spPr bwMode="auto">
          <a:xfrm>
            <a:off x="8542338" y="-33338"/>
            <a:ext cx="4464050" cy="11572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0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0243" name="[ Your logo here ]">
            <a:extLst>
              <a:ext uri="{FF2B5EF4-FFF2-40B4-BE49-F238E27FC236}">
                <a16:creationId xmlns:a16="http://schemas.microsoft.com/office/drawing/2014/main" id="{7AD3AC3C-C278-DB45-209D-6161D43A5DBE}"/>
              </a:ext>
            </a:extLst>
          </p:cNvPr>
          <p:cNvSpPr txBox="1">
            <a:spLocks noChangeArrowheads="1"/>
          </p:cNvSpPr>
          <p:nvPr/>
        </p:nvSpPr>
        <p:spPr bwMode="auto">
          <a:xfrm>
            <a:off x="400050" y="7915275"/>
            <a:ext cx="2835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10244" name="image.png" descr="image.png">
            <a:extLst>
              <a:ext uri="{FF2B5EF4-FFF2-40B4-BE49-F238E27FC236}">
                <a16:creationId xmlns:a16="http://schemas.microsoft.com/office/drawing/2014/main" id="{F964FBBD-03AB-B760-016F-943924DC9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9213850"/>
            <a:ext cx="58658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45" name="To help your adult cat enjoy a happy, healthy life, this preventive care  visit includes the following:">
            <a:extLst>
              <a:ext uri="{FF2B5EF4-FFF2-40B4-BE49-F238E27FC236}">
                <a16:creationId xmlns:a16="http://schemas.microsoft.com/office/drawing/2014/main" id="{B33C35E7-C92D-ABDD-697B-FD776023BC06}"/>
              </a:ext>
            </a:extLst>
          </p:cNvPr>
          <p:cNvSpPr txBox="1">
            <a:spLocks noChangeArrowheads="1"/>
          </p:cNvSpPr>
          <p:nvPr/>
        </p:nvSpPr>
        <p:spPr bwMode="auto">
          <a:xfrm>
            <a:off x="412750" y="355600"/>
            <a:ext cx="77612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lnSpc>
                <a:spcPct val="90000"/>
              </a:lnSpc>
            </a:pPr>
            <a:r>
              <a:rPr lang="en-US" altLang="en-US">
                <a:solidFill>
                  <a:srgbClr val="31353D"/>
                </a:solidFill>
                <a:latin typeface="Roboto Slab Light" pitchFamily="2" charset="0"/>
                <a:cs typeface="Roboto Slab Light" pitchFamily="2" charset="0"/>
                <a:sym typeface="Roboto Slab Light" pitchFamily="2" charset="0"/>
              </a:rPr>
              <a:t>To help your adult cat enjoy a happy, healthy life, this preventive care </a:t>
            </a:r>
            <a:br>
              <a:rPr lang="en-US" altLang="en-US">
                <a:solidFill>
                  <a:srgbClr val="31353D"/>
                </a:solidFill>
                <a:latin typeface="Roboto Slab Light" pitchFamily="2" charset="0"/>
                <a:cs typeface="Roboto Slab Light" pitchFamily="2" charset="0"/>
                <a:sym typeface="Roboto Slab Light" pitchFamily="2" charset="0"/>
              </a:rPr>
            </a:br>
            <a:r>
              <a:rPr lang="en-US" altLang="en-US">
                <a:solidFill>
                  <a:srgbClr val="31353D"/>
                </a:solidFill>
                <a:latin typeface="Roboto Slab Light" pitchFamily="2" charset="0"/>
                <a:cs typeface="Roboto Slab Light" pitchFamily="2" charset="0"/>
                <a:sym typeface="Roboto Slab Light" pitchFamily="2" charset="0"/>
              </a:rPr>
              <a:t>visit includes the following:</a:t>
            </a:r>
          </a:p>
        </p:txBody>
      </p:sp>
      <p:grpSp>
        <p:nvGrpSpPr>
          <p:cNvPr id="10246" name="Group">
            <a:extLst>
              <a:ext uri="{FF2B5EF4-FFF2-40B4-BE49-F238E27FC236}">
                <a16:creationId xmlns:a16="http://schemas.microsoft.com/office/drawing/2014/main" id="{1FB7E0D8-3FA8-0136-D534-62E0BA1434C0}"/>
              </a:ext>
            </a:extLst>
          </p:cNvPr>
          <p:cNvGrpSpPr>
            <a:grpSpLocks/>
          </p:cNvGrpSpPr>
          <p:nvPr/>
        </p:nvGrpSpPr>
        <p:grpSpPr bwMode="auto">
          <a:xfrm>
            <a:off x="8840788" y="476250"/>
            <a:ext cx="3914775" cy="138113"/>
            <a:chOff x="0" y="0"/>
            <a:chExt cx="3915833" cy="137160"/>
          </a:xfrm>
        </p:grpSpPr>
        <p:pic>
          <p:nvPicPr>
            <p:cNvPr id="10264" name="Image" descr="Image">
              <a:extLst>
                <a:ext uri="{FF2B5EF4-FFF2-40B4-BE49-F238E27FC236}">
                  <a16:creationId xmlns:a16="http://schemas.microsoft.com/office/drawing/2014/main" id="{116264F2-4F31-2C72-1327-57CC24E8D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65" name="Image" descr="Image">
              <a:extLst>
                <a:ext uri="{FF2B5EF4-FFF2-40B4-BE49-F238E27FC236}">
                  <a16:creationId xmlns:a16="http://schemas.microsoft.com/office/drawing/2014/main" id="{C0640EF8-A054-4C83-0288-D37A9FCAA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aphicFrame>
        <p:nvGraphicFramePr>
          <p:cNvPr id="2" name="Table 2">
            <a:extLst>
              <a:ext uri="{FF2B5EF4-FFF2-40B4-BE49-F238E27FC236}">
                <a16:creationId xmlns:a16="http://schemas.microsoft.com/office/drawing/2014/main" id="{D13ED273-A0C6-30C0-5A18-654E83BD822B}"/>
              </a:ext>
            </a:extLst>
          </p:cNvPr>
          <p:cNvGraphicFramePr>
            <a:graphicFrameLocks noGrp="1"/>
          </p:cNvGraphicFramePr>
          <p:nvPr>
            <p:extLst>
              <p:ext uri="{D42A27DB-BD31-4B8C-83A1-F6EECF244321}">
                <p14:modId xmlns:p14="http://schemas.microsoft.com/office/powerpoint/2010/main" val="2049717597"/>
              </p:ext>
            </p:extLst>
          </p:nvPr>
        </p:nvGraphicFramePr>
        <p:xfrm>
          <a:off x="439738" y="1123950"/>
          <a:ext cx="7761287" cy="6513513"/>
        </p:xfrm>
        <a:graphic>
          <a:graphicData uri="http://schemas.openxmlformats.org/drawingml/2006/table">
            <a:tbl>
              <a:tblPr firstRow="1" bandRow="1">
                <a:tableStyleId>{5940675A-B579-460E-94D1-54222C63F5DA}</a:tableStyleId>
              </a:tblPr>
              <a:tblGrid>
                <a:gridCol w="6103196">
                  <a:extLst>
                    <a:ext uri="{9D8B030D-6E8A-4147-A177-3AD203B41FA5}">
                      <a16:colId xmlns:a16="http://schemas.microsoft.com/office/drawing/2014/main" val="20000"/>
                    </a:ext>
                  </a:extLst>
                </a:gridCol>
                <a:gridCol w="1658091">
                  <a:extLst>
                    <a:ext uri="{9D8B030D-6E8A-4147-A177-3AD203B41FA5}">
                      <a16:colId xmlns:a16="http://schemas.microsoft.com/office/drawing/2014/main" val="20001"/>
                    </a:ext>
                  </a:extLst>
                </a:gridCol>
              </a:tblGrid>
              <a:tr h="284198">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extLst>
                  <a:ext uri="{0D108BD9-81ED-4DB2-BD59-A6C34878D82A}">
                    <a16:rowId xmlns:a16="http://schemas.microsoft.com/office/drawing/2014/main" val="10000"/>
                  </a:ext>
                </a:extLst>
              </a:tr>
              <a:tr h="1474382">
                <a:tc>
                  <a:txBody>
                    <a:bodyPr/>
                    <a:lstStyle/>
                    <a:p>
                      <a:pPr algn="l">
                        <a:defRPr sz="1000" b="0">
                          <a:solidFill>
                            <a:srgbClr val="000000"/>
                          </a:solidFill>
                          <a:latin typeface="Roboto Bold"/>
                          <a:ea typeface="Roboto Bold"/>
                          <a:cs typeface="Roboto Bold"/>
                          <a:sym typeface="Roboto Bold"/>
                        </a:defRPr>
                      </a:pPr>
                      <a:r>
                        <a:rPr sz="1000" dirty="0"/>
                        <a:t>Comprehensive physical examination</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evaluation </a:t>
                      </a:r>
                      <a:br>
                        <a:rPr sz="1000" dirty="0"/>
                      </a:br>
                      <a:r>
                        <a:rPr sz="1000" dirty="0"/>
                        <a:t>of the following:</a:t>
                      </a:r>
                    </a:p>
                    <a:p>
                      <a:pPr algn="l">
                        <a:buSzPct val="123000"/>
                        <a:buChar char="•"/>
                        <a:defRPr sz="1000" b="0">
                          <a:solidFill>
                            <a:srgbClr val="000000"/>
                          </a:solidFill>
                          <a:latin typeface="Roboto Light"/>
                          <a:ea typeface="Roboto Light"/>
                          <a:cs typeface="Roboto Light"/>
                          <a:sym typeface="Roboto Light"/>
                        </a:defRPr>
                      </a:pPr>
                      <a:r>
                        <a:rPr sz="1000" dirty="0"/>
                        <a:t>Coat and skin</a:t>
                      </a:r>
                    </a:p>
                    <a:p>
                      <a:pPr algn="l">
                        <a:buSzPct val="123000"/>
                        <a:buChar char="•"/>
                        <a:defRPr sz="1000" b="0">
                          <a:solidFill>
                            <a:srgbClr val="000000"/>
                          </a:solidFill>
                          <a:latin typeface="Roboto Light"/>
                          <a:ea typeface="Roboto Light"/>
                          <a:cs typeface="Roboto Light"/>
                          <a:sym typeface="Roboto Light"/>
                        </a:defRPr>
                      </a:pPr>
                      <a:r>
                        <a:rPr sz="1000" dirty="0"/>
                        <a:t>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Heart, lungs, and abdomen</a:t>
                      </a:r>
                    </a:p>
                    <a:p>
                      <a:pPr algn="l">
                        <a:buSzPct val="123000"/>
                        <a:buChar char="•"/>
                        <a:defRPr sz="1000" b="0">
                          <a:solidFill>
                            <a:srgbClr val="000000"/>
                          </a:solidFill>
                          <a:latin typeface="Roboto Light"/>
                          <a:ea typeface="Roboto Light"/>
                          <a:cs typeface="Roboto Light"/>
                          <a:sym typeface="Roboto Light"/>
                        </a:defRPr>
                      </a:pPr>
                      <a:r>
                        <a:rPr sz="1000" dirty="0"/>
                        <a:t>Legs and paws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29940">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a:t>
                      </a:r>
                      <a:r>
                        <a:rPr lang="en-US" sz="1000" b="0" i="0" u="none" strike="noStrike" cap="none" spc="0" baseline="0" dirty="0">
                          <a:solidFill>
                            <a:schemeClr val="tx1"/>
                          </a:solidFill>
                          <a:effectLst/>
                          <a:uFillTx/>
                          <a:latin typeface="+mn-lt"/>
                          <a:ea typeface="+mn-ea"/>
                          <a:cs typeface="+mn-cs"/>
                          <a:sym typeface="Roboto Light"/>
                        </a:rPr>
                        <a:t>cat's</a:t>
                      </a: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 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2"/>
                  </a:ext>
                </a:extLst>
              </a:tr>
              <a:tr h="879713">
                <a:tc>
                  <a:txBody>
                    <a:bodyPr/>
                    <a:lstStyle/>
                    <a:p>
                      <a:pPr algn="l">
                        <a:defRPr sz="1000" b="0">
                          <a:solidFill>
                            <a:srgbClr val="000000"/>
                          </a:solidFill>
                          <a:latin typeface="Roboto Bold"/>
                          <a:ea typeface="Roboto Bold"/>
                          <a:cs typeface="Roboto Bold"/>
                          <a:sym typeface="Roboto Bold"/>
                        </a:defRPr>
                      </a:pPr>
                      <a:r>
                        <a:rPr sz="1000" dirty="0"/>
                        <a:t>Complete urinalysis</a:t>
                      </a:r>
                    </a:p>
                    <a:p>
                      <a:pPr algn="l">
                        <a:defRPr sz="1000" b="0">
                          <a:solidFill>
                            <a:srgbClr val="000000"/>
                          </a:solidFill>
                          <a:latin typeface="Roboto Light"/>
                          <a:ea typeface="Roboto Light"/>
                          <a:cs typeface="Roboto Light"/>
                          <a:sym typeface="Roboto Light"/>
                        </a:defRPr>
                      </a:pPr>
                      <a:r>
                        <a:rPr sz="1000" dirty="0"/>
                        <a:t>This analysis assesses the overall health of your cat’s urinary tract, including the kidneys and bladder. </a:t>
                      </a:r>
                      <a:br>
                        <a:rPr sz="1000" dirty="0"/>
                      </a:br>
                      <a:r>
                        <a:rPr sz="1000" dirty="0"/>
                        <a:t>It identifies infection or inflammation in the urinary tract.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02643">
                <a:tc>
                  <a:txBody>
                    <a:bodyPr/>
                    <a:lstStyle/>
                    <a:p>
                      <a:pPr algn="l">
                        <a:defRPr sz="1000" b="0">
                          <a:solidFill>
                            <a:srgbClr val="000000"/>
                          </a:solidFill>
                          <a:latin typeface="Roboto Bold"/>
                          <a:ea typeface="Roboto Bold"/>
                          <a:cs typeface="Roboto Bold"/>
                          <a:sym typeface="Roboto Bold"/>
                        </a:defRPr>
                      </a:pPr>
                      <a:r>
                        <a:rPr sz="1000" dirty="0"/>
                        <a:t>Infectious disease screening</a:t>
                      </a:r>
                    </a:p>
                    <a:p>
                      <a:pPr algn="l">
                        <a:defRPr sz="1000" b="0">
                          <a:solidFill>
                            <a:srgbClr val="000000"/>
                          </a:solidFill>
                          <a:latin typeface="Roboto Light"/>
                          <a:ea typeface="Roboto Light"/>
                          <a:cs typeface="Roboto Light"/>
                          <a:sym typeface="Roboto Light"/>
                        </a:defRPr>
                      </a:pPr>
                      <a:r>
                        <a:rPr sz="1000" dirty="0"/>
                        <a:t>This screening indicates whether your cat has been infected with feline leukemia virus (FeLV) and feline immunodeficiency virus (FIV)—the most common infectious diseases in cats. A heartworm test is also included.</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4"/>
                  </a:ext>
                </a:extLst>
              </a:tr>
              <a:tr h="813657">
                <a:tc>
                  <a:txBody>
                    <a:bodyPr/>
                    <a:lstStyle/>
                    <a:p>
                      <a:pPr algn="l">
                        <a:defRPr sz="1000" b="0">
                          <a:solidFill>
                            <a:srgbClr val="000000"/>
                          </a:solidFill>
                          <a:latin typeface="Roboto Bold"/>
                          <a:ea typeface="Roboto Bold"/>
                          <a:cs typeface="Roboto Bold"/>
                          <a:sym typeface="Roboto Bold"/>
                        </a:defRPr>
                      </a:pPr>
                      <a:r>
                        <a:rPr sz="1000" dirty="0"/>
                        <a:t>Fecal test</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cat’s gastrointestinal tract. Since they are usually hidden from view, the only way to detect and identify most intestinal parasites is by doing a fecal test.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44782">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6"/>
                  </a:ext>
                </a:extLst>
              </a:tr>
              <a:tr h="284198">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tc>
                  <a:txBody>
                    <a:bodyPr/>
                    <a:lstStyle/>
                    <a:p>
                      <a:pPr>
                        <a:defRPr sz="1800" b="0">
                          <a:solidFill>
                            <a:srgbClr val="000000"/>
                          </a:solidFill>
                        </a:defRPr>
                      </a:pPr>
                      <a:endParaRPr sz="1100" dirty="0">
                        <a:solidFill>
                          <a:srgbClr val="FFFFFF"/>
                        </a:solidFill>
                        <a:latin typeface="Roboto Regular"/>
                        <a:ea typeface="Roboto Regular"/>
                        <a:cs typeface="Roboto Regular"/>
                        <a:sym typeface="Roboto Regular"/>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a:extLst>
              <a:ext uri="{FF2B5EF4-FFF2-40B4-BE49-F238E27FC236}">
                <a16:creationId xmlns:a16="http://schemas.microsoft.com/office/drawing/2014/main" id="{D9321D68-C771-2BA2-FE26-CA9E3B5CCF73}"/>
              </a:ext>
            </a:extLst>
          </p:cNvPr>
          <p:cNvSpPr>
            <a:spLocks noChangeArrowheads="1"/>
          </p:cNvSpPr>
          <p:nvPr/>
        </p:nvSpPr>
        <p:spPr bwMode="auto">
          <a:xfrm>
            <a:off x="8542338" y="-33338"/>
            <a:ext cx="4464050" cy="11572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0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2290" name="[ Your logo here ]">
            <a:extLst>
              <a:ext uri="{FF2B5EF4-FFF2-40B4-BE49-F238E27FC236}">
                <a16:creationId xmlns:a16="http://schemas.microsoft.com/office/drawing/2014/main" id="{A4440270-3171-AF1D-DB86-AB66B9782200}"/>
              </a:ext>
            </a:extLst>
          </p:cNvPr>
          <p:cNvSpPr txBox="1">
            <a:spLocks noChangeArrowheads="1"/>
          </p:cNvSpPr>
          <p:nvPr/>
        </p:nvSpPr>
        <p:spPr bwMode="auto">
          <a:xfrm>
            <a:off x="400050" y="7685088"/>
            <a:ext cx="2835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12291" name="image.png" descr="image.png">
            <a:extLst>
              <a:ext uri="{FF2B5EF4-FFF2-40B4-BE49-F238E27FC236}">
                <a16:creationId xmlns:a16="http://schemas.microsoft.com/office/drawing/2014/main" id="{41482225-C86B-29D0-0F9C-E8F263417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292" name="To help your cat enjoy a happy, healthy life, this preventive care  visit includes the following:">
            <a:extLst>
              <a:ext uri="{FF2B5EF4-FFF2-40B4-BE49-F238E27FC236}">
                <a16:creationId xmlns:a16="http://schemas.microsoft.com/office/drawing/2014/main" id="{B69B248E-E970-6ED5-C8E8-AEA0153A150C}"/>
              </a:ext>
            </a:extLst>
          </p:cNvPr>
          <p:cNvSpPr txBox="1">
            <a:spLocks noChangeArrowheads="1"/>
          </p:cNvSpPr>
          <p:nvPr/>
        </p:nvSpPr>
        <p:spPr bwMode="auto">
          <a:xfrm>
            <a:off x="412750" y="368300"/>
            <a:ext cx="7762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lnSpc>
                <a:spcPct val="90000"/>
              </a:lnSpc>
            </a:pPr>
            <a:r>
              <a:rPr lang="en-US" altLang="en-US">
                <a:solidFill>
                  <a:srgbClr val="31353D"/>
                </a:solidFill>
                <a:latin typeface="Roboto Slab Light" pitchFamily="2" charset="0"/>
                <a:cs typeface="Roboto Slab Light" pitchFamily="2" charset="0"/>
                <a:sym typeface="Roboto Slab Light" pitchFamily="2" charset="0"/>
              </a:rPr>
              <a:t>To help your cat enjoy a happy, healthy life, this preventive care </a:t>
            </a:r>
            <a:br>
              <a:rPr lang="en-US" altLang="en-US">
                <a:solidFill>
                  <a:srgbClr val="31353D"/>
                </a:solidFill>
                <a:latin typeface="Roboto Slab Light" pitchFamily="2" charset="0"/>
                <a:cs typeface="Roboto Slab Light" pitchFamily="2" charset="0"/>
                <a:sym typeface="Roboto Slab Light" pitchFamily="2" charset="0"/>
              </a:rPr>
            </a:br>
            <a:r>
              <a:rPr lang="en-US" altLang="en-US">
                <a:solidFill>
                  <a:srgbClr val="31353D"/>
                </a:solidFill>
                <a:latin typeface="Roboto Slab Light" pitchFamily="2" charset="0"/>
                <a:cs typeface="Roboto Slab Light" pitchFamily="2" charset="0"/>
                <a:sym typeface="Roboto Slab Light" pitchFamily="2" charset="0"/>
              </a:rPr>
              <a:t>visit includes the following:</a:t>
            </a:r>
          </a:p>
        </p:txBody>
      </p:sp>
      <p:grpSp>
        <p:nvGrpSpPr>
          <p:cNvPr id="12293" name="Group">
            <a:extLst>
              <a:ext uri="{FF2B5EF4-FFF2-40B4-BE49-F238E27FC236}">
                <a16:creationId xmlns:a16="http://schemas.microsoft.com/office/drawing/2014/main" id="{90A79B66-FE98-A2BD-D233-A97B2355635B}"/>
              </a:ext>
            </a:extLst>
          </p:cNvPr>
          <p:cNvGrpSpPr>
            <a:grpSpLocks/>
          </p:cNvGrpSpPr>
          <p:nvPr/>
        </p:nvGrpSpPr>
        <p:grpSpPr bwMode="auto">
          <a:xfrm>
            <a:off x="8840788" y="476250"/>
            <a:ext cx="3914775" cy="138113"/>
            <a:chOff x="0" y="0"/>
            <a:chExt cx="3915833" cy="137160"/>
          </a:xfrm>
        </p:grpSpPr>
        <p:pic>
          <p:nvPicPr>
            <p:cNvPr id="12312" name="Image" descr="Image">
              <a:extLst>
                <a:ext uri="{FF2B5EF4-FFF2-40B4-BE49-F238E27FC236}">
                  <a16:creationId xmlns:a16="http://schemas.microsoft.com/office/drawing/2014/main" id="{F3763A73-6C5E-BB42-FFCB-E554734BA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313" name="Image" descr="Image">
              <a:extLst>
                <a:ext uri="{FF2B5EF4-FFF2-40B4-BE49-F238E27FC236}">
                  <a16:creationId xmlns:a16="http://schemas.microsoft.com/office/drawing/2014/main" id="{28247DFA-00B5-91FE-422E-035F566F5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aphicFrame>
        <p:nvGraphicFramePr>
          <p:cNvPr id="2" name="Table 2">
            <a:extLst>
              <a:ext uri="{FF2B5EF4-FFF2-40B4-BE49-F238E27FC236}">
                <a16:creationId xmlns:a16="http://schemas.microsoft.com/office/drawing/2014/main" id="{2ED61B55-4D20-D83C-BE92-00451E5F517B}"/>
              </a:ext>
            </a:extLst>
          </p:cNvPr>
          <p:cNvGraphicFramePr>
            <a:graphicFrameLocks noGrp="1"/>
          </p:cNvGraphicFramePr>
          <p:nvPr>
            <p:extLst>
              <p:ext uri="{D42A27DB-BD31-4B8C-83A1-F6EECF244321}">
                <p14:modId xmlns:p14="http://schemas.microsoft.com/office/powerpoint/2010/main" val="679779138"/>
              </p:ext>
            </p:extLst>
          </p:nvPr>
        </p:nvGraphicFramePr>
        <p:xfrm>
          <a:off x="439738" y="1123950"/>
          <a:ext cx="7761287" cy="6388100"/>
        </p:xfrm>
        <a:graphic>
          <a:graphicData uri="http://schemas.openxmlformats.org/drawingml/2006/table">
            <a:tbl>
              <a:tblPr firstRow="1" bandRow="1">
                <a:tableStyleId>{5940675A-B579-460E-94D1-54222C63F5DA}</a:tableStyleId>
              </a:tblPr>
              <a:tblGrid>
                <a:gridCol w="6103196">
                  <a:extLst>
                    <a:ext uri="{9D8B030D-6E8A-4147-A177-3AD203B41FA5}">
                      <a16:colId xmlns:a16="http://schemas.microsoft.com/office/drawing/2014/main" val="20000"/>
                    </a:ext>
                  </a:extLst>
                </a:gridCol>
                <a:gridCol w="1658091">
                  <a:extLst>
                    <a:ext uri="{9D8B030D-6E8A-4147-A177-3AD203B41FA5}">
                      <a16:colId xmlns:a16="http://schemas.microsoft.com/office/drawing/2014/main" val="20001"/>
                    </a:ext>
                  </a:extLst>
                </a:gridCol>
              </a:tblGrid>
              <a:tr h="267135">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extLst>
                  <a:ext uri="{0D108BD9-81ED-4DB2-BD59-A6C34878D82A}">
                    <a16:rowId xmlns:a16="http://schemas.microsoft.com/office/drawing/2014/main" val="10000"/>
                  </a:ext>
                </a:extLst>
              </a:tr>
              <a:tr h="1410636">
                <a:tc>
                  <a:txBody>
                    <a:bodyPr/>
                    <a:lstStyle/>
                    <a:p>
                      <a:pPr algn="l">
                        <a:defRPr sz="1000" b="0">
                          <a:solidFill>
                            <a:srgbClr val="000000"/>
                          </a:solidFill>
                          <a:latin typeface="Roboto Bold"/>
                          <a:ea typeface="Roboto Bold"/>
                          <a:cs typeface="Roboto Bold"/>
                          <a:sym typeface="Roboto Bold"/>
                        </a:defRPr>
                      </a:pPr>
                      <a:r>
                        <a:rPr sz="1000" dirty="0"/>
                        <a:t>Comprehensive physical examination</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evaluation </a:t>
                      </a:r>
                      <a:br>
                        <a:rPr sz="1000" dirty="0"/>
                      </a:br>
                      <a:r>
                        <a:rPr sz="1000" dirty="0"/>
                        <a:t>of the following:</a:t>
                      </a:r>
                    </a:p>
                    <a:p>
                      <a:pPr algn="l">
                        <a:buSzPct val="123000"/>
                        <a:buChar char="•"/>
                        <a:defRPr sz="1000" b="0">
                          <a:solidFill>
                            <a:srgbClr val="000000"/>
                          </a:solidFill>
                          <a:latin typeface="Roboto Light"/>
                          <a:ea typeface="Roboto Light"/>
                          <a:cs typeface="Roboto Light"/>
                          <a:sym typeface="Roboto Light"/>
                        </a:defRPr>
                      </a:pPr>
                      <a:r>
                        <a:rPr sz="1000" dirty="0"/>
                        <a:t>Coat and skin</a:t>
                      </a:r>
                    </a:p>
                    <a:p>
                      <a:pPr algn="l">
                        <a:buSzPct val="123000"/>
                        <a:buChar char="•"/>
                        <a:defRPr sz="1000" b="0">
                          <a:solidFill>
                            <a:srgbClr val="000000"/>
                          </a:solidFill>
                          <a:latin typeface="Roboto Light"/>
                          <a:ea typeface="Roboto Light"/>
                          <a:cs typeface="Roboto Light"/>
                          <a:sym typeface="Roboto Light"/>
                        </a:defRPr>
                      </a:pPr>
                      <a:r>
                        <a:rPr sz="1000" dirty="0"/>
                        <a:t>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Heart, lungs, and abdomen</a:t>
                      </a:r>
                    </a:p>
                    <a:p>
                      <a:pPr algn="l">
                        <a:buSzPct val="123000"/>
                        <a:buChar char="•"/>
                        <a:defRPr sz="1000" b="0">
                          <a:solidFill>
                            <a:srgbClr val="000000"/>
                          </a:solidFill>
                          <a:latin typeface="Roboto Light"/>
                          <a:ea typeface="Roboto Light"/>
                          <a:cs typeface="Roboto Light"/>
                          <a:sym typeface="Roboto Light"/>
                        </a:defRPr>
                      </a:pPr>
                      <a:r>
                        <a:rPr sz="1000" dirty="0"/>
                        <a:t>Legs and paws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41635">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a:t>
                      </a:r>
                      <a:r>
                        <a:rPr lang="en-US" sz="1000" b="0" i="0" u="none" strike="noStrike" cap="none" spc="0" baseline="0" dirty="0">
                          <a:solidFill>
                            <a:schemeClr val="tx1"/>
                          </a:solidFill>
                          <a:effectLst/>
                          <a:uFillTx/>
                          <a:latin typeface="+mn-lt"/>
                          <a:ea typeface="+mn-ea"/>
                          <a:cs typeface="+mn-cs"/>
                          <a:sym typeface="Roboto Light"/>
                        </a:rPr>
                        <a:t>cat's</a:t>
                      </a: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 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2"/>
                  </a:ext>
                </a:extLst>
              </a:tr>
              <a:tr h="864600">
                <a:tc>
                  <a:txBody>
                    <a:bodyPr/>
                    <a:lstStyle/>
                    <a:p>
                      <a:pPr algn="l">
                        <a:defRPr sz="1000" b="0">
                          <a:solidFill>
                            <a:srgbClr val="000000"/>
                          </a:solidFill>
                          <a:latin typeface="Roboto Bold"/>
                          <a:ea typeface="Roboto Bold"/>
                          <a:cs typeface="Roboto Bold"/>
                          <a:sym typeface="Roboto Bold"/>
                        </a:defRPr>
                      </a:pPr>
                      <a:r>
                        <a:rPr sz="1000" dirty="0"/>
                        <a:t>Complete urinalysis</a:t>
                      </a:r>
                    </a:p>
                    <a:p>
                      <a:pPr algn="l">
                        <a:defRPr sz="1000" b="0">
                          <a:solidFill>
                            <a:srgbClr val="000000"/>
                          </a:solidFill>
                          <a:latin typeface="Roboto Light"/>
                          <a:ea typeface="Roboto Light"/>
                          <a:cs typeface="Roboto Light"/>
                          <a:sym typeface="Roboto Light"/>
                        </a:defRPr>
                      </a:pPr>
                      <a:r>
                        <a:rPr sz="1000" dirty="0"/>
                        <a:t>This analysis assesses the overall health of your cat’s urinary tract, including the kidneys and bladder. </a:t>
                      </a:r>
                      <a:br>
                        <a:rPr sz="1000" dirty="0"/>
                      </a:br>
                      <a:r>
                        <a:rPr sz="1000" dirty="0"/>
                        <a:t>It identifies infection or inflammation in the urinary tract.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25896">
                <a:tc>
                  <a:txBody>
                    <a:bodyPr/>
                    <a:lstStyle/>
                    <a:p>
                      <a:pPr algn="l">
                        <a:defRPr sz="1000" b="0">
                          <a:solidFill>
                            <a:srgbClr val="000000"/>
                          </a:solidFill>
                          <a:latin typeface="Roboto Bold"/>
                          <a:ea typeface="Roboto Bold"/>
                          <a:cs typeface="Roboto Bold"/>
                          <a:sym typeface="Roboto Bold"/>
                        </a:defRPr>
                      </a:pPr>
                      <a:r>
                        <a:rPr sz="1000" dirty="0"/>
                        <a:t>Infectious disease screening</a:t>
                      </a:r>
                    </a:p>
                    <a:p>
                      <a:pPr algn="l">
                        <a:defRPr sz="1000" b="0">
                          <a:solidFill>
                            <a:srgbClr val="000000"/>
                          </a:solidFill>
                          <a:latin typeface="Roboto Light"/>
                          <a:ea typeface="Roboto Light"/>
                          <a:cs typeface="Roboto Light"/>
                          <a:sym typeface="Roboto Light"/>
                        </a:defRPr>
                      </a:pPr>
                      <a:r>
                        <a:rPr sz="1000" dirty="0"/>
                        <a:t>This screening indicates whether your cat has been infected with feline leukemia virus (FeLV) and feline immunodeficiency virus (FIV)—the most common infectious diseases in cats. A heartworm test is also included.</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4"/>
                  </a:ext>
                </a:extLst>
              </a:tr>
              <a:tr h="785312">
                <a:tc>
                  <a:txBody>
                    <a:bodyPr/>
                    <a:lstStyle/>
                    <a:p>
                      <a:pPr algn="l">
                        <a:defRPr sz="1000" b="0">
                          <a:solidFill>
                            <a:srgbClr val="000000"/>
                          </a:solidFill>
                          <a:latin typeface="Roboto Bold"/>
                          <a:ea typeface="Roboto Bold"/>
                          <a:cs typeface="Roboto Bold"/>
                          <a:sym typeface="Roboto Bold"/>
                        </a:defRPr>
                      </a:pPr>
                      <a:r>
                        <a:rPr sz="1000" dirty="0"/>
                        <a:t>Fecal test</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cat’s gastrointestinal tract. Since they are usually hidden from view, the only way to detect and identify most intestinal parasites is by doing a fecal test.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33307">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6"/>
                  </a:ext>
                </a:extLst>
              </a:tr>
              <a:tr h="259579">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tc>
                  <a:txBody>
                    <a:bodyPr/>
                    <a:lstStyle/>
                    <a:p>
                      <a:pPr>
                        <a:defRPr sz="1800" b="0">
                          <a:solidFill>
                            <a:srgbClr val="000000"/>
                          </a:solidFill>
                        </a:defRPr>
                      </a:pPr>
                      <a:endParaRPr sz="1100" dirty="0">
                        <a:solidFill>
                          <a:srgbClr val="FFFFFF"/>
                        </a:solidFill>
                        <a:latin typeface="Roboto Regular"/>
                        <a:ea typeface="Roboto Regular"/>
                        <a:cs typeface="Roboto Regular"/>
                        <a:sym typeface="Roboto Regular"/>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extLst>
                  <a:ext uri="{0D108BD9-81ED-4DB2-BD59-A6C34878D82A}">
                    <a16:rowId xmlns:a16="http://schemas.microsoft.com/office/drawing/2014/main" val="10007"/>
                  </a:ext>
                </a:extLst>
              </a:tr>
            </a:tbl>
          </a:graphicData>
        </a:graphic>
      </p:graphicFrame>
      <p:pic>
        <p:nvPicPr>
          <p:cNvPr id="12311" name="Image">
            <a:extLst>
              <a:ext uri="{FF2B5EF4-FFF2-40B4-BE49-F238E27FC236}">
                <a16:creationId xmlns:a16="http://schemas.microsoft.com/office/drawing/2014/main" id="{6439D50E-F0B0-0F2E-1D3B-1D04C15F4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00" t="11819" r="12874"/>
          <a:stretch>
            <a:fillRect/>
          </a:stretch>
        </p:blipFill>
        <p:spPr bwMode="auto">
          <a:xfrm>
            <a:off x="8539163" y="1120775"/>
            <a:ext cx="4470400" cy="86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a:extLst>
              <a:ext uri="{FF2B5EF4-FFF2-40B4-BE49-F238E27FC236}">
                <a16:creationId xmlns:a16="http://schemas.microsoft.com/office/drawing/2014/main" id="{0BE499CA-F077-AA47-DF5D-9F2E5E8CF18E}"/>
              </a:ext>
            </a:extLst>
          </p:cNvPr>
          <p:cNvSpPr>
            <a:spLocks noChangeArrowheads="1"/>
          </p:cNvSpPr>
          <p:nvPr/>
        </p:nvSpPr>
        <p:spPr bwMode="auto">
          <a:xfrm>
            <a:off x="8542338" y="-33338"/>
            <a:ext cx="4464050" cy="11572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0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3314" name="[ Your logo here ]">
            <a:extLst>
              <a:ext uri="{FF2B5EF4-FFF2-40B4-BE49-F238E27FC236}">
                <a16:creationId xmlns:a16="http://schemas.microsoft.com/office/drawing/2014/main" id="{1514BC6B-2707-D5B5-0C8C-50EBA2023312}"/>
              </a:ext>
            </a:extLst>
          </p:cNvPr>
          <p:cNvSpPr txBox="1">
            <a:spLocks noChangeArrowheads="1"/>
          </p:cNvSpPr>
          <p:nvPr/>
        </p:nvSpPr>
        <p:spPr bwMode="auto">
          <a:xfrm>
            <a:off x="400050" y="8480425"/>
            <a:ext cx="2835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13315" name="image.png" descr="image.png">
            <a:extLst>
              <a:ext uri="{FF2B5EF4-FFF2-40B4-BE49-F238E27FC236}">
                <a16:creationId xmlns:a16="http://schemas.microsoft.com/office/drawing/2014/main" id="{4F7C5151-36F9-3E52-A04A-209C63782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16" name="To help ensure good health as your cat ages, this preventive care  visit includes the following:">
            <a:extLst>
              <a:ext uri="{FF2B5EF4-FFF2-40B4-BE49-F238E27FC236}">
                <a16:creationId xmlns:a16="http://schemas.microsoft.com/office/drawing/2014/main" id="{6EE922FF-F8E5-5BC5-DD01-1F1A1E9A46F8}"/>
              </a:ext>
            </a:extLst>
          </p:cNvPr>
          <p:cNvSpPr txBox="1">
            <a:spLocks noChangeArrowheads="1"/>
          </p:cNvSpPr>
          <p:nvPr/>
        </p:nvSpPr>
        <p:spPr bwMode="auto">
          <a:xfrm>
            <a:off x="412750" y="355600"/>
            <a:ext cx="77612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lnSpc>
                <a:spcPct val="90000"/>
              </a:lnSpc>
            </a:pPr>
            <a:r>
              <a:rPr lang="en-US" altLang="en-US">
                <a:solidFill>
                  <a:srgbClr val="31353D"/>
                </a:solidFill>
                <a:latin typeface="Roboto Slab Light" pitchFamily="2" charset="0"/>
                <a:cs typeface="Roboto Slab Light" pitchFamily="2" charset="0"/>
                <a:sym typeface="Roboto Slab Light" pitchFamily="2" charset="0"/>
              </a:rPr>
              <a:t>To help ensure good health as your cat ages, this preventive care </a:t>
            </a:r>
            <a:br>
              <a:rPr lang="en-US" altLang="en-US">
                <a:solidFill>
                  <a:srgbClr val="31353D"/>
                </a:solidFill>
                <a:latin typeface="Roboto Slab Light" pitchFamily="2" charset="0"/>
                <a:cs typeface="Roboto Slab Light" pitchFamily="2" charset="0"/>
                <a:sym typeface="Roboto Slab Light" pitchFamily="2" charset="0"/>
              </a:rPr>
            </a:br>
            <a:r>
              <a:rPr lang="en-US" altLang="en-US">
                <a:solidFill>
                  <a:srgbClr val="31353D"/>
                </a:solidFill>
                <a:latin typeface="Roboto Slab Light" pitchFamily="2" charset="0"/>
                <a:cs typeface="Roboto Slab Light" pitchFamily="2" charset="0"/>
                <a:sym typeface="Roboto Slab Light" pitchFamily="2" charset="0"/>
              </a:rPr>
              <a:t>visit includes the following: </a:t>
            </a:r>
          </a:p>
        </p:txBody>
      </p:sp>
      <p:grpSp>
        <p:nvGrpSpPr>
          <p:cNvPr id="13317" name="Group">
            <a:extLst>
              <a:ext uri="{FF2B5EF4-FFF2-40B4-BE49-F238E27FC236}">
                <a16:creationId xmlns:a16="http://schemas.microsoft.com/office/drawing/2014/main" id="{FA7D085E-FF9B-796D-1F8E-CB333DB7A8CD}"/>
              </a:ext>
            </a:extLst>
          </p:cNvPr>
          <p:cNvGrpSpPr>
            <a:grpSpLocks/>
          </p:cNvGrpSpPr>
          <p:nvPr/>
        </p:nvGrpSpPr>
        <p:grpSpPr bwMode="auto">
          <a:xfrm>
            <a:off x="8840788" y="476250"/>
            <a:ext cx="3914775" cy="138113"/>
            <a:chOff x="0" y="0"/>
            <a:chExt cx="3915833" cy="137160"/>
          </a:xfrm>
        </p:grpSpPr>
        <p:pic>
          <p:nvPicPr>
            <p:cNvPr id="13338" name="Image" descr="Image">
              <a:extLst>
                <a:ext uri="{FF2B5EF4-FFF2-40B4-BE49-F238E27FC236}">
                  <a16:creationId xmlns:a16="http://schemas.microsoft.com/office/drawing/2014/main" id="{1C1E094D-443A-878A-009C-EB4CD04E9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339" name="Image" descr="Image">
              <a:extLst>
                <a:ext uri="{FF2B5EF4-FFF2-40B4-BE49-F238E27FC236}">
                  <a16:creationId xmlns:a16="http://schemas.microsoft.com/office/drawing/2014/main" id="{5EB717B0-4F4C-9927-B45D-E49BB4272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aphicFrame>
        <p:nvGraphicFramePr>
          <p:cNvPr id="2" name="Table 2">
            <a:extLst>
              <a:ext uri="{FF2B5EF4-FFF2-40B4-BE49-F238E27FC236}">
                <a16:creationId xmlns:a16="http://schemas.microsoft.com/office/drawing/2014/main" id="{2EC6E5C4-54AC-F098-4DE4-788150038C26}"/>
              </a:ext>
            </a:extLst>
          </p:cNvPr>
          <p:cNvGraphicFramePr>
            <a:graphicFrameLocks noGrp="1"/>
          </p:cNvGraphicFramePr>
          <p:nvPr>
            <p:extLst>
              <p:ext uri="{D42A27DB-BD31-4B8C-83A1-F6EECF244321}">
                <p14:modId xmlns:p14="http://schemas.microsoft.com/office/powerpoint/2010/main" val="3163665610"/>
              </p:ext>
            </p:extLst>
          </p:nvPr>
        </p:nvGraphicFramePr>
        <p:xfrm>
          <a:off x="439738" y="1123950"/>
          <a:ext cx="7761287" cy="7180263"/>
        </p:xfrm>
        <a:graphic>
          <a:graphicData uri="http://schemas.openxmlformats.org/drawingml/2006/table">
            <a:tbl>
              <a:tblPr firstRow="1" bandRow="1">
                <a:tableStyleId>{5940675A-B579-460E-94D1-54222C63F5DA}</a:tableStyleId>
              </a:tblPr>
              <a:tblGrid>
                <a:gridCol w="6103196">
                  <a:extLst>
                    <a:ext uri="{9D8B030D-6E8A-4147-A177-3AD203B41FA5}">
                      <a16:colId xmlns:a16="http://schemas.microsoft.com/office/drawing/2014/main" val="20000"/>
                    </a:ext>
                  </a:extLst>
                </a:gridCol>
                <a:gridCol w="1658091">
                  <a:extLst>
                    <a:ext uri="{9D8B030D-6E8A-4147-A177-3AD203B41FA5}">
                      <a16:colId xmlns:a16="http://schemas.microsoft.com/office/drawing/2014/main" val="20001"/>
                    </a:ext>
                  </a:extLst>
                </a:gridCol>
              </a:tblGrid>
              <a:tr h="267130">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extLst>
                  <a:ext uri="{0D108BD9-81ED-4DB2-BD59-A6C34878D82A}">
                    <a16:rowId xmlns:a16="http://schemas.microsoft.com/office/drawing/2014/main" val="10000"/>
                  </a:ext>
                </a:extLst>
              </a:tr>
              <a:tr h="1387467">
                <a:tc>
                  <a:txBody>
                    <a:bodyPr/>
                    <a:lstStyle/>
                    <a:p>
                      <a:pPr algn="l">
                        <a:defRPr sz="1000" b="0">
                          <a:solidFill>
                            <a:srgbClr val="000000"/>
                          </a:solidFill>
                          <a:latin typeface="Roboto Bold"/>
                          <a:ea typeface="Roboto Bold"/>
                          <a:cs typeface="Roboto Bold"/>
                          <a:sym typeface="Roboto Bold"/>
                        </a:defRPr>
                      </a:pPr>
                      <a:r>
                        <a:rPr sz="1000" dirty="0"/>
                        <a:t>Comprehensive physical examination</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evaluation </a:t>
                      </a:r>
                      <a:br>
                        <a:rPr sz="1000" dirty="0"/>
                      </a:br>
                      <a:r>
                        <a:rPr sz="1000" dirty="0"/>
                        <a:t>of the following:</a:t>
                      </a:r>
                    </a:p>
                    <a:p>
                      <a:pPr algn="l">
                        <a:buSzPct val="123000"/>
                        <a:buChar char="•"/>
                        <a:defRPr sz="1000" b="0">
                          <a:solidFill>
                            <a:srgbClr val="000000"/>
                          </a:solidFill>
                          <a:latin typeface="Roboto Light"/>
                          <a:ea typeface="Roboto Light"/>
                          <a:cs typeface="Roboto Light"/>
                          <a:sym typeface="Roboto Light"/>
                        </a:defRPr>
                      </a:pPr>
                      <a:r>
                        <a:rPr sz="1000" dirty="0"/>
                        <a:t>Coat and skin</a:t>
                      </a:r>
                    </a:p>
                    <a:p>
                      <a:pPr algn="l">
                        <a:buSzPct val="123000"/>
                        <a:buChar char="•"/>
                        <a:defRPr sz="1000" b="0">
                          <a:solidFill>
                            <a:srgbClr val="000000"/>
                          </a:solidFill>
                          <a:latin typeface="Roboto Light"/>
                          <a:ea typeface="Roboto Light"/>
                          <a:cs typeface="Roboto Light"/>
                          <a:sym typeface="Roboto Light"/>
                        </a:defRPr>
                      </a:pPr>
                      <a:r>
                        <a:rPr sz="1000" dirty="0"/>
                        <a:t>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Heart, lungs, and abdomen</a:t>
                      </a:r>
                    </a:p>
                    <a:p>
                      <a:pPr algn="l">
                        <a:buSzPct val="123000"/>
                        <a:buChar char="•"/>
                        <a:defRPr sz="1000" b="0">
                          <a:solidFill>
                            <a:srgbClr val="000000"/>
                          </a:solidFill>
                          <a:latin typeface="Roboto Light"/>
                          <a:ea typeface="Roboto Light"/>
                          <a:cs typeface="Roboto Light"/>
                          <a:sym typeface="Roboto Light"/>
                        </a:defRPr>
                      </a:pPr>
                      <a:r>
                        <a:rPr sz="1000" dirty="0"/>
                        <a:t>Legs and paws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37457">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a:t>
                      </a:r>
                      <a:r>
                        <a:rPr lang="en-US" sz="1000" b="0" i="0" u="none" strike="noStrike" cap="none" spc="0" baseline="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your </a:t>
                      </a:r>
                      <a:r>
                        <a:rPr lang="en-US" sz="1000" b="0" i="0" u="none" strike="noStrike" cap="none" spc="0" baseline="0">
                          <a:solidFill>
                            <a:schemeClr val="tx1"/>
                          </a:solidFill>
                          <a:effectLst/>
                          <a:uFillTx/>
                          <a:latin typeface="+mn-lt"/>
                          <a:ea typeface="+mn-ea"/>
                          <a:cs typeface="+mn-cs"/>
                          <a:sym typeface="Roboto Light"/>
                        </a:rPr>
                        <a:t>cat's</a:t>
                      </a:r>
                      <a:r>
                        <a:rPr lang="en-US" sz="1000" b="0" i="0" u="none" strike="noStrike" cap="none" spc="0" baseline="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 </a:t>
                      </a: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2"/>
                  </a:ext>
                </a:extLst>
              </a:tr>
              <a:tr h="937457">
                <a:tc>
                  <a:txBody>
                    <a:bodyPr/>
                    <a:lstStyle/>
                    <a:p>
                      <a:pPr algn="l">
                        <a:defRPr sz="1000" b="0">
                          <a:solidFill>
                            <a:srgbClr val="000000"/>
                          </a:solidFill>
                          <a:latin typeface="Roboto Bold"/>
                          <a:ea typeface="Roboto Bold"/>
                          <a:cs typeface="Roboto Bold"/>
                          <a:sym typeface="Roboto Bold"/>
                        </a:defRPr>
                      </a:pPr>
                      <a:r>
                        <a:rPr sz="1000" dirty="0"/>
                        <a:t>Complete urinalysis</a:t>
                      </a:r>
                    </a:p>
                    <a:p>
                      <a:pPr algn="l">
                        <a:defRPr sz="1000" b="0">
                          <a:solidFill>
                            <a:srgbClr val="000000"/>
                          </a:solidFill>
                          <a:latin typeface="Roboto Light"/>
                          <a:ea typeface="Roboto Light"/>
                          <a:cs typeface="Roboto Light"/>
                          <a:sym typeface="Roboto Light"/>
                        </a:defRPr>
                      </a:pPr>
                      <a:r>
                        <a:rPr sz="1000" dirty="0"/>
                        <a:t>This analysis assesses the overall health of your cat’s urinary tract, including the kidneys and bladder. </a:t>
                      </a:r>
                    </a:p>
                    <a:p>
                      <a:pPr algn="l">
                        <a:defRPr sz="1000" b="0">
                          <a:solidFill>
                            <a:srgbClr val="000000"/>
                          </a:solidFill>
                          <a:latin typeface="Roboto Light"/>
                          <a:ea typeface="Roboto Light"/>
                          <a:cs typeface="Roboto Light"/>
                          <a:sym typeface="Roboto Light"/>
                        </a:defRPr>
                      </a:pPr>
                      <a:r>
                        <a:rPr sz="1000" dirty="0"/>
                        <a:t>It identifies infection or inflammation in the urinary tract.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37456">
                <a:tc>
                  <a:txBody>
                    <a:bodyPr/>
                    <a:lstStyle/>
                    <a:p>
                      <a:pPr algn="l">
                        <a:defRPr sz="1000" b="0">
                          <a:solidFill>
                            <a:srgbClr val="000000"/>
                          </a:solidFill>
                          <a:latin typeface="Roboto Bold"/>
                          <a:ea typeface="Roboto Bold"/>
                          <a:cs typeface="Roboto Bold"/>
                          <a:sym typeface="Roboto Bold"/>
                        </a:defRPr>
                      </a:pPr>
                      <a:r>
                        <a:rPr sz="1000" dirty="0"/>
                        <a:t>Infectious disease screening</a:t>
                      </a:r>
                    </a:p>
                    <a:p>
                      <a:pPr algn="l">
                        <a:defRPr sz="1000" b="0">
                          <a:solidFill>
                            <a:srgbClr val="000000"/>
                          </a:solidFill>
                          <a:latin typeface="Roboto Light"/>
                          <a:ea typeface="Roboto Light"/>
                          <a:cs typeface="Roboto Light"/>
                          <a:sym typeface="Roboto Light"/>
                        </a:defRPr>
                      </a:pPr>
                      <a:r>
                        <a:rPr sz="1000" dirty="0"/>
                        <a:t>This screening indicates whether your cat has been infected with feline leukemia virus (FeLV) and feline immunodeficiency virus (FIV)—the most common infectious diseases in cats. A heartworm test is also included.</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4"/>
                  </a:ext>
                </a:extLst>
              </a:tr>
              <a:tr h="785300">
                <a:tc>
                  <a:txBody>
                    <a:bodyPr/>
                    <a:lstStyle/>
                    <a:p>
                      <a:pPr algn="l">
                        <a:defRPr sz="1000" b="0">
                          <a:solidFill>
                            <a:srgbClr val="000000"/>
                          </a:solidFill>
                          <a:latin typeface="Roboto Bold"/>
                          <a:ea typeface="Roboto Bold"/>
                          <a:cs typeface="Roboto Bold"/>
                          <a:sym typeface="Roboto Bold"/>
                        </a:defRPr>
                      </a:pPr>
                      <a:r>
                        <a:rPr sz="1000" dirty="0"/>
                        <a:t>Fecal test</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cat’s gastrointestinal tract. Since they are usually hidden from view, the only way to detect and identify most intestinal parasites is by doing a fecal test.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85300">
                <a:tc>
                  <a:txBody>
                    <a:bodyPr/>
                    <a:lstStyle/>
                    <a:p>
                      <a:pPr algn="l">
                        <a:defRPr sz="1000" b="0">
                          <a:solidFill>
                            <a:srgbClr val="000000"/>
                          </a:solidFill>
                          <a:latin typeface="Roboto Bold"/>
                          <a:ea typeface="Roboto Bold"/>
                          <a:cs typeface="Roboto Bold"/>
                          <a:sym typeface="Roboto Bold"/>
                        </a:defRPr>
                      </a:pPr>
                      <a:r>
                        <a:rPr sz="1000" dirty="0"/>
                        <a:t>Thyroid function test</a:t>
                      </a:r>
                    </a:p>
                    <a:p>
                      <a:pPr algn="l">
                        <a:defRPr sz="1000" b="0">
                          <a:solidFill>
                            <a:srgbClr val="000000"/>
                          </a:solidFill>
                          <a:latin typeface="Roboto Light"/>
                          <a:ea typeface="Roboto Light"/>
                          <a:cs typeface="Roboto Light"/>
                          <a:sym typeface="Roboto Light"/>
                        </a:defRPr>
                      </a:pPr>
                      <a:r>
                        <a:rPr sz="1000" dirty="0"/>
                        <a:t>A thyroid function test detects whether or not your cat’s thyroid gland is functioning properly. </a:t>
                      </a:r>
                    </a:p>
                    <a:p>
                      <a:pPr algn="l">
                        <a:defRPr sz="1000" b="0">
                          <a:solidFill>
                            <a:srgbClr val="000000"/>
                          </a:solidFill>
                          <a:latin typeface="Roboto Light"/>
                          <a:ea typeface="Roboto Light"/>
                          <a:cs typeface="Roboto Light"/>
                          <a:sym typeface="Roboto Light"/>
                        </a:defRPr>
                      </a:pPr>
                      <a:r>
                        <a:rPr sz="1000" dirty="0"/>
                        <a:t>Thyroid disease is very common in older cats.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6"/>
                  </a:ext>
                </a:extLst>
              </a:tr>
              <a:tr h="883121">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9575">
                <a:tc>
                  <a:txBody>
                    <a:bodyPr/>
                    <a:lstStyle/>
                    <a:p>
                      <a:pPr algn="l">
                        <a:defRPr sz="900" b="0">
                          <a:solidFill>
                            <a:srgbClr val="000000"/>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tc>
                  <a:txBody>
                    <a:bodyPr/>
                    <a:lstStyle/>
                    <a:p>
                      <a:pPr>
                        <a:defRPr sz="900">
                          <a:solidFill>
                            <a:srgbClr val="F8969B"/>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CA4"/>
                    </a:solidFill>
                  </a:tcPr>
                </a:tc>
                <a:extLst>
                  <a:ext uri="{0D108BD9-81ED-4DB2-BD59-A6C34878D82A}">
                    <a16:rowId xmlns:a16="http://schemas.microsoft.com/office/drawing/2014/main" val="10008"/>
                  </a:ext>
                </a:extLst>
              </a:tr>
            </a:tbl>
          </a:graphicData>
        </a:graphic>
      </p:graphicFrame>
      <p:pic>
        <p:nvPicPr>
          <p:cNvPr id="13337" name="Picture 3">
            <a:extLst>
              <a:ext uri="{FF2B5EF4-FFF2-40B4-BE49-F238E27FC236}">
                <a16:creationId xmlns:a16="http://schemas.microsoft.com/office/drawing/2014/main" id="{14B044CF-20B4-05AA-3CF5-B039344B7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13" r="1370" b="1134"/>
          <a:stretch>
            <a:fillRect/>
          </a:stretch>
        </p:blipFill>
        <p:spPr bwMode="auto">
          <a:xfrm>
            <a:off x="8540750" y="1123950"/>
            <a:ext cx="4464050" cy="86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a:extLst>
              <a:ext uri="{FF2B5EF4-FFF2-40B4-BE49-F238E27FC236}">
                <a16:creationId xmlns:a16="http://schemas.microsoft.com/office/drawing/2014/main" id="{239BE7C6-5726-96FF-76A7-A5887ACB1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56" r="36578" b="1125"/>
          <a:stretch>
            <a:fillRect/>
          </a:stretch>
        </p:blipFill>
        <p:spPr bwMode="auto">
          <a:xfrm>
            <a:off x="8539163" y="1123950"/>
            <a:ext cx="4464050" cy="86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362" name="Rectangle">
            <a:extLst>
              <a:ext uri="{FF2B5EF4-FFF2-40B4-BE49-F238E27FC236}">
                <a16:creationId xmlns:a16="http://schemas.microsoft.com/office/drawing/2014/main" id="{51420235-7D1B-789E-DA8F-92C43A7B6F97}"/>
              </a:ext>
            </a:extLst>
          </p:cNvPr>
          <p:cNvSpPr>
            <a:spLocks noChangeArrowheads="1"/>
          </p:cNvSpPr>
          <p:nvPr/>
        </p:nvSpPr>
        <p:spPr bwMode="auto">
          <a:xfrm>
            <a:off x="8542338" y="-33338"/>
            <a:ext cx="4464050" cy="1157288"/>
          </a:xfrm>
          <a:prstGeom prst="rect">
            <a:avLst/>
          </a:prstGeom>
          <a:solidFill>
            <a:srgbClr val="31353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4383" tIns="24383" rIns="24383" bIns="24383" anchor="ctr"/>
          <a:lstStyle>
            <a:lvl1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58578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58578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endParaRPr lang="en-US" altLang="en-US" sz="20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5363" name="[ Your logo here ]">
            <a:extLst>
              <a:ext uri="{FF2B5EF4-FFF2-40B4-BE49-F238E27FC236}">
                <a16:creationId xmlns:a16="http://schemas.microsoft.com/office/drawing/2014/main" id="{7CBFA4ED-9821-4E1D-BF16-4820606BC109}"/>
              </a:ext>
            </a:extLst>
          </p:cNvPr>
          <p:cNvSpPr txBox="1">
            <a:spLocks noChangeArrowheads="1"/>
          </p:cNvSpPr>
          <p:nvPr/>
        </p:nvSpPr>
        <p:spPr bwMode="auto">
          <a:xfrm>
            <a:off x="400050" y="8448675"/>
            <a:ext cx="2835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7093" tIns="27093" rIns="27093" bIns="27093" anchor="ctr">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en-US" altLang="en-US" sz="1800">
                <a:solidFill>
                  <a:srgbClr val="A3A3A3"/>
                </a:solidFill>
                <a:latin typeface="Roboto Slab Light" pitchFamily="2" charset="0"/>
                <a:cs typeface="Roboto Slab Light" pitchFamily="2" charset="0"/>
                <a:sym typeface="Roboto Slab Light" pitchFamily="2" charset="0"/>
              </a:rPr>
              <a:t>[ Your logo here ]</a:t>
            </a:r>
          </a:p>
        </p:txBody>
      </p:sp>
      <p:pic>
        <p:nvPicPr>
          <p:cNvPr id="15364" name="image.png" descr="image.png">
            <a:extLst>
              <a:ext uri="{FF2B5EF4-FFF2-40B4-BE49-F238E27FC236}">
                <a16:creationId xmlns:a16="http://schemas.microsoft.com/office/drawing/2014/main" id="{7ACBDBEC-7FAF-FDEB-9FEB-4D3FF7A1D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9326563"/>
            <a:ext cx="58658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365" name="To help ensure good health as your dog ages, this preventive care  visit includes the following:">
            <a:extLst>
              <a:ext uri="{FF2B5EF4-FFF2-40B4-BE49-F238E27FC236}">
                <a16:creationId xmlns:a16="http://schemas.microsoft.com/office/drawing/2014/main" id="{D3121242-CC36-E149-9589-8147278417F1}"/>
              </a:ext>
            </a:extLst>
          </p:cNvPr>
          <p:cNvSpPr txBox="1">
            <a:spLocks noChangeArrowheads="1"/>
          </p:cNvSpPr>
          <p:nvPr/>
        </p:nvSpPr>
        <p:spPr bwMode="auto">
          <a:xfrm>
            <a:off x="412750" y="355600"/>
            <a:ext cx="77612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4383" tIns="24383" rIns="24383" bIns="24383">
            <a:spAutoFit/>
          </a:bodyPr>
          <a:lstStyle>
            <a:lvl1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14338">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ctr" defTabSz="414338" eaLnBrk="0" fontAlgn="base" hangingPunct="0">
              <a:spcBef>
                <a:spcPct val="0"/>
              </a:spcBef>
              <a:spcAft>
                <a:spcPct val="0"/>
              </a:spcAft>
              <a:defRPr sz="16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lnSpc>
                <a:spcPct val="90000"/>
              </a:lnSpc>
            </a:pPr>
            <a:r>
              <a:rPr lang="en-US" altLang="en-US">
                <a:solidFill>
                  <a:srgbClr val="31353D"/>
                </a:solidFill>
                <a:latin typeface="Roboto Slab Light" pitchFamily="2" charset="0"/>
                <a:cs typeface="Roboto Slab Light" pitchFamily="2" charset="0"/>
                <a:sym typeface="Roboto Slab Light" pitchFamily="2" charset="0"/>
              </a:rPr>
              <a:t>To help ensure good health as your dog ages, this preventive care </a:t>
            </a:r>
            <a:br>
              <a:rPr lang="en-US" altLang="en-US">
                <a:solidFill>
                  <a:srgbClr val="31353D"/>
                </a:solidFill>
                <a:latin typeface="Roboto Slab Light" pitchFamily="2" charset="0"/>
                <a:cs typeface="Roboto Slab Light" pitchFamily="2" charset="0"/>
                <a:sym typeface="Roboto Slab Light" pitchFamily="2" charset="0"/>
              </a:rPr>
            </a:br>
            <a:r>
              <a:rPr lang="en-US" altLang="en-US">
                <a:solidFill>
                  <a:srgbClr val="31353D"/>
                </a:solidFill>
                <a:latin typeface="Roboto Slab Light" pitchFamily="2" charset="0"/>
                <a:cs typeface="Roboto Slab Light" pitchFamily="2" charset="0"/>
                <a:sym typeface="Roboto Slab Light" pitchFamily="2" charset="0"/>
              </a:rPr>
              <a:t>visit includes the following: </a:t>
            </a:r>
          </a:p>
        </p:txBody>
      </p:sp>
      <p:grpSp>
        <p:nvGrpSpPr>
          <p:cNvPr id="15366" name="Group">
            <a:extLst>
              <a:ext uri="{FF2B5EF4-FFF2-40B4-BE49-F238E27FC236}">
                <a16:creationId xmlns:a16="http://schemas.microsoft.com/office/drawing/2014/main" id="{09841F4D-A3F1-D701-BA98-E1F0919C23DD}"/>
              </a:ext>
            </a:extLst>
          </p:cNvPr>
          <p:cNvGrpSpPr>
            <a:grpSpLocks/>
          </p:cNvGrpSpPr>
          <p:nvPr/>
        </p:nvGrpSpPr>
        <p:grpSpPr bwMode="auto">
          <a:xfrm>
            <a:off x="8840788" y="476250"/>
            <a:ext cx="3914775" cy="138113"/>
            <a:chOff x="0" y="0"/>
            <a:chExt cx="3915833" cy="137160"/>
          </a:xfrm>
        </p:grpSpPr>
        <p:pic>
          <p:nvPicPr>
            <p:cNvPr id="15386" name="Image" descr="Image">
              <a:extLst>
                <a:ext uri="{FF2B5EF4-FFF2-40B4-BE49-F238E27FC236}">
                  <a16:creationId xmlns:a16="http://schemas.microsoft.com/office/drawing/2014/main" id="{2B3ACAB4-CD07-ED6F-8FC0-8B7D4FDA5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87" name="Image" descr="Image">
              <a:extLst>
                <a:ext uri="{FF2B5EF4-FFF2-40B4-BE49-F238E27FC236}">
                  <a16:creationId xmlns:a16="http://schemas.microsoft.com/office/drawing/2014/main" id="{7C698CF7-AE2B-1D95-D9C5-53BF1F613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36334" cy="1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aphicFrame>
        <p:nvGraphicFramePr>
          <p:cNvPr id="2" name="Table 2">
            <a:extLst>
              <a:ext uri="{FF2B5EF4-FFF2-40B4-BE49-F238E27FC236}">
                <a16:creationId xmlns:a16="http://schemas.microsoft.com/office/drawing/2014/main" id="{48FFBB0C-1268-B3A0-7BA5-B977DB039A59}"/>
              </a:ext>
            </a:extLst>
          </p:cNvPr>
          <p:cNvGraphicFramePr>
            <a:graphicFrameLocks noGrp="1"/>
          </p:cNvGraphicFramePr>
          <p:nvPr>
            <p:extLst>
              <p:ext uri="{D42A27DB-BD31-4B8C-83A1-F6EECF244321}">
                <p14:modId xmlns:p14="http://schemas.microsoft.com/office/powerpoint/2010/main" val="122285997"/>
              </p:ext>
            </p:extLst>
          </p:nvPr>
        </p:nvGraphicFramePr>
        <p:xfrm>
          <a:off x="439738" y="1123950"/>
          <a:ext cx="7761287" cy="7123112"/>
        </p:xfrm>
        <a:graphic>
          <a:graphicData uri="http://schemas.openxmlformats.org/drawingml/2006/table">
            <a:tbl>
              <a:tblPr firstRow="1" bandRow="1">
                <a:tableStyleId>{5940675A-B579-460E-94D1-54222C63F5DA}</a:tableStyleId>
              </a:tblPr>
              <a:tblGrid>
                <a:gridCol w="6103196">
                  <a:extLst>
                    <a:ext uri="{9D8B030D-6E8A-4147-A177-3AD203B41FA5}">
                      <a16:colId xmlns:a16="http://schemas.microsoft.com/office/drawing/2014/main" val="20000"/>
                    </a:ext>
                  </a:extLst>
                </a:gridCol>
                <a:gridCol w="1658091">
                  <a:extLst>
                    <a:ext uri="{9D8B030D-6E8A-4147-A177-3AD203B41FA5}">
                      <a16:colId xmlns:a16="http://schemas.microsoft.com/office/drawing/2014/main" val="20001"/>
                    </a:ext>
                  </a:extLst>
                </a:gridCol>
              </a:tblGrid>
              <a:tr h="267118">
                <a:tc>
                  <a:txBody>
                    <a:bodyPr/>
                    <a:lstStyle/>
                    <a:p>
                      <a:pPr algn="l">
                        <a:defRPr sz="1600" b="0">
                          <a:solidFill>
                            <a:srgbClr val="F8969B"/>
                          </a:solidFill>
                          <a:latin typeface="Roboto Slab Light"/>
                          <a:ea typeface="Roboto Slab Light"/>
                          <a:cs typeface="Roboto Slab Light"/>
                          <a:sym typeface="Roboto Slab Light"/>
                        </a:defRPr>
                      </a:pPr>
                      <a:endParaRPr sz="16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tc>
                  <a:txBody>
                    <a:bodyPr/>
                    <a:lstStyle/>
                    <a:p>
                      <a:pPr>
                        <a:defRPr sz="1800" b="0">
                          <a:solidFill>
                            <a:srgbClr val="000000"/>
                          </a:solidFill>
                        </a:defRPr>
                      </a:pPr>
                      <a:r>
                        <a:rPr sz="1100" dirty="0">
                          <a:solidFill>
                            <a:srgbClr val="FFFFFF"/>
                          </a:solidFill>
                          <a:latin typeface="Roboto Regular"/>
                          <a:ea typeface="Roboto Regular"/>
                          <a:cs typeface="Roboto Regular"/>
                          <a:sym typeface="Roboto Regular"/>
                        </a:rPr>
                        <a:t>Cost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extLst>
                  <a:ext uri="{0D108BD9-81ED-4DB2-BD59-A6C34878D82A}">
                    <a16:rowId xmlns:a16="http://schemas.microsoft.com/office/drawing/2014/main" val="10000"/>
                  </a:ext>
                </a:extLst>
              </a:tr>
              <a:tr h="1456838">
                <a:tc>
                  <a:txBody>
                    <a:bodyPr/>
                    <a:lstStyle/>
                    <a:p>
                      <a:pPr algn="l">
                        <a:defRPr sz="1000" b="0">
                          <a:solidFill>
                            <a:srgbClr val="000000"/>
                          </a:solidFill>
                          <a:latin typeface="Roboto Bold"/>
                          <a:ea typeface="Roboto Bold"/>
                          <a:cs typeface="Roboto Bold"/>
                          <a:sym typeface="Roboto Bold"/>
                        </a:defRPr>
                      </a:pPr>
                      <a:r>
                        <a:rPr sz="1000" dirty="0"/>
                        <a:t>Comprehensive physical examination</a:t>
                      </a:r>
                    </a:p>
                    <a:p>
                      <a:pPr algn="l">
                        <a:defRPr sz="1000" b="0">
                          <a:solidFill>
                            <a:srgbClr val="000000"/>
                          </a:solidFill>
                          <a:latin typeface="Roboto Light"/>
                          <a:ea typeface="Roboto Light"/>
                          <a:cs typeface="Roboto Light"/>
                          <a:sym typeface="Roboto Light"/>
                        </a:defRPr>
                      </a:pPr>
                      <a:r>
                        <a:rPr sz="1000" dirty="0"/>
                        <a:t>This head-to-tail examination includes, but is not limited to, temperature, weight, and the evaluation </a:t>
                      </a:r>
                      <a:br>
                        <a:rPr sz="1000" dirty="0"/>
                      </a:br>
                      <a:r>
                        <a:rPr sz="1000" dirty="0"/>
                        <a:t>of the following:</a:t>
                      </a:r>
                    </a:p>
                    <a:p>
                      <a:pPr algn="l">
                        <a:buSzPct val="123000"/>
                        <a:buChar char="•"/>
                        <a:defRPr sz="1000" b="0">
                          <a:solidFill>
                            <a:srgbClr val="000000"/>
                          </a:solidFill>
                          <a:latin typeface="Roboto Light"/>
                          <a:ea typeface="Roboto Light"/>
                          <a:cs typeface="Roboto Light"/>
                          <a:sym typeface="Roboto Light"/>
                        </a:defRPr>
                      </a:pPr>
                      <a:r>
                        <a:rPr sz="1000" dirty="0"/>
                        <a:t>Coat and skin</a:t>
                      </a:r>
                    </a:p>
                    <a:p>
                      <a:pPr algn="l">
                        <a:buSzPct val="123000"/>
                        <a:buChar char="•"/>
                        <a:defRPr sz="1000" b="0">
                          <a:solidFill>
                            <a:srgbClr val="000000"/>
                          </a:solidFill>
                          <a:latin typeface="Roboto Light"/>
                          <a:ea typeface="Roboto Light"/>
                          <a:cs typeface="Roboto Light"/>
                          <a:sym typeface="Roboto Light"/>
                        </a:defRPr>
                      </a:pPr>
                      <a:r>
                        <a:rPr sz="1000" dirty="0"/>
                        <a:t>Eyes, ears, mouth, teeth, and gums</a:t>
                      </a:r>
                    </a:p>
                    <a:p>
                      <a:pPr algn="l">
                        <a:buSzPct val="123000"/>
                        <a:buChar char="•"/>
                        <a:defRPr sz="1000" b="0">
                          <a:solidFill>
                            <a:srgbClr val="000000"/>
                          </a:solidFill>
                          <a:latin typeface="Roboto Light"/>
                          <a:ea typeface="Roboto Light"/>
                          <a:cs typeface="Roboto Light"/>
                          <a:sym typeface="Roboto Light"/>
                        </a:defRPr>
                      </a:pPr>
                      <a:r>
                        <a:rPr sz="1000" dirty="0"/>
                        <a:t>Heart, lungs, and abdomen</a:t>
                      </a:r>
                    </a:p>
                    <a:p>
                      <a:pPr algn="l">
                        <a:buSzPct val="123000"/>
                        <a:buChar char="•"/>
                        <a:defRPr sz="1000" b="0">
                          <a:solidFill>
                            <a:srgbClr val="000000"/>
                          </a:solidFill>
                          <a:latin typeface="Roboto Light"/>
                          <a:ea typeface="Roboto Light"/>
                          <a:cs typeface="Roboto Light"/>
                          <a:sym typeface="Roboto Light"/>
                        </a:defRPr>
                      </a:pPr>
                      <a:r>
                        <a:rPr sz="1000" dirty="0"/>
                        <a:t>Legs and paws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95276">
                <a:tc>
                  <a:txBody>
                    <a:bodyPr/>
                    <a:lstStyle/>
                    <a:p>
                      <a:pPr algn="l">
                        <a:defRPr sz="1000" b="0">
                          <a:solidFill>
                            <a:srgbClr val="000000"/>
                          </a:solidFill>
                          <a:latin typeface="Roboto Bold"/>
                          <a:ea typeface="Roboto Bold"/>
                          <a:cs typeface="Roboto Bold"/>
                          <a:sym typeface="Roboto Bold"/>
                        </a:defRPr>
                      </a:pPr>
                      <a:r>
                        <a:rPr lang="en-US" sz="1000" dirty="0"/>
                        <a:t>Complete blood count (CBC) and chemistry profile</a:t>
                      </a:r>
                    </a:p>
                    <a:p>
                      <a:pPr algn="l">
                        <a:defRPr sz="1000" b="0">
                          <a:solidFill>
                            <a:srgbClr val="000000"/>
                          </a:solidFill>
                          <a:latin typeface="Roboto Light"/>
                          <a:ea typeface="Roboto Light"/>
                          <a:cs typeface="Roboto Light"/>
                          <a:sym typeface="Roboto Light"/>
                        </a:defRPr>
                      </a:pPr>
                      <a:r>
                        <a:rPr lang="en-US" sz="1000" b="0" i="0" u="none" strike="noStrike" cap="none" spc="0" baseline="0" dirty="0">
                          <a:solidFill>
                            <a:schemeClr val="bg2">
                              <a:lumMod val="50000"/>
                            </a:schemeClr>
                          </a:solidFill>
                          <a:effectLst/>
                          <a:uFillTx/>
                          <a:latin typeface="Roboto Light" panose="02000000000000000000" pitchFamily="2" charset="0"/>
                          <a:ea typeface="Roboto Light" panose="02000000000000000000" pitchFamily="2" charset="0"/>
                          <a:cs typeface="Roboto Light" panose="02000000000000000000" pitchFamily="2" charset="0"/>
                          <a:sym typeface="Roboto Light"/>
                        </a:rPr>
                        <a:t>A CBC can identify infection, inflammation, and anemia. A blood chemistry profile, including SDMA*, provides information about your dog’s kidneys, liver, and pancreas, as well as other functions of the body, such as blood sugar and hydration.</a:t>
                      </a:r>
                      <a:endParaRPr lang="en-US" sz="1000" b="0" i="0" dirty="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BEBE">
                        <a:alpha val="50196"/>
                      </a:srgbClr>
                    </a:solidFill>
                  </a:tcPr>
                </a:tc>
                <a:extLst>
                  <a:ext uri="{0D108BD9-81ED-4DB2-BD59-A6C34878D82A}">
                    <a16:rowId xmlns:a16="http://schemas.microsoft.com/office/drawing/2014/main" val="10002"/>
                  </a:ext>
                </a:extLst>
              </a:tr>
              <a:tr h="830683">
                <a:tc>
                  <a:txBody>
                    <a:bodyPr/>
                    <a:lstStyle/>
                    <a:p>
                      <a:pPr algn="l">
                        <a:defRPr sz="1000" b="0">
                          <a:solidFill>
                            <a:srgbClr val="000000"/>
                          </a:solidFill>
                          <a:latin typeface="Roboto Bold"/>
                          <a:ea typeface="Roboto Bold"/>
                          <a:cs typeface="Roboto Bold"/>
                          <a:sym typeface="Roboto Bold"/>
                        </a:defRPr>
                      </a:pPr>
                      <a:r>
                        <a:rPr sz="1000" dirty="0"/>
                        <a:t>Complete urinalysis</a:t>
                      </a:r>
                    </a:p>
                    <a:p>
                      <a:pPr algn="l">
                        <a:defRPr sz="1000" b="0">
                          <a:solidFill>
                            <a:srgbClr val="000000"/>
                          </a:solidFill>
                          <a:latin typeface="Roboto Light"/>
                          <a:ea typeface="Roboto Light"/>
                          <a:cs typeface="Roboto Light"/>
                          <a:sym typeface="Roboto Light"/>
                        </a:defRPr>
                      </a:pPr>
                      <a:r>
                        <a:rPr sz="1000" dirty="0"/>
                        <a:t>This analysis assesses the overall health of your dog’s urinary tract, including the kidneys and bladder. </a:t>
                      </a:r>
                      <a:br>
                        <a:rPr sz="1000" dirty="0"/>
                      </a:br>
                      <a:r>
                        <a:rPr sz="1000" dirty="0"/>
                        <a:t>It identifies infection or inflammation in the urinary tract.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85262">
                <a:tc>
                  <a:txBody>
                    <a:bodyPr/>
                    <a:lstStyle/>
                    <a:p>
                      <a:pPr algn="l">
                        <a:defRPr sz="1000" b="0">
                          <a:solidFill>
                            <a:srgbClr val="000000"/>
                          </a:solidFill>
                          <a:latin typeface="Roboto Bold"/>
                          <a:ea typeface="Roboto Bold"/>
                          <a:cs typeface="Roboto Bold"/>
                          <a:sym typeface="Roboto Bold"/>
                        </a:defRPr>
                      </a:pPr>
                      <a:r>
                        <a:rPr sz="1000" dirty="0"/>
                        <a:t>Infectious disease screening</a:t>
                      </a:r>
                    </a:p>
                    <a:p>
                      <a:pPr algn="l">
                        <a:defRPr sz="1000" b="0">
                          <a:solidFill>
                            <a:srgbClr val="000000"/>
                          </a:solidFill>
                          <a:latin typeface="Roboto Light"/>
                          <a:ea typeface="Roboto Light"/>
                          <a:cs typeface="Roboto Light"/>
                          <a:sym typeface="Roboto Light"/>
                        </a:defRPr>
                      </a:pPr>
                      <a:r>
                        <a:rPr sz="1000" dirty="0"/>
                        <a:t>This screening identifies whether your dog has been exposed to parasitic diseases, such as tick-borne diseases, heartworm, or other infectious diseases.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4"/>
                  </a:ext>
                </a:extLst>
              </a:tr>
              <a:tr h="868088">
                <a:tc>
                  <a:txBody>
                    <a:bodyPr/>
                    <a:lstStyle/>
                    <a:p>
                      <a:pPr algn="l">
                        <a:defRPr sz="1000" b="0">
                          <a:solidFill>
                            <a:srgbClr val="000000"/>
                          </a:solidFill>
                          <a:latin typeface="Roboto Bold"/>
                          <a:ea typeface="Roboto Bold"/>
                          <a:cs typeface="Roboto Bold"/>
                          <a:sym typeface="Roboto Bold"/>
                        </a:defRPr>
                      </a:pPr>
                      <a:r>
                        <a:rPr sz="1000" dirty="0"/>
                        <a:t>Fecal test</a:t>
                      </a:r>
                    </a:p>
                    <a:p>
                      <a:pPr algn="l">
                        <a:defRPr sz="1000" b="0">
                          <a:solidFill>
                            <a:srgbClr val="000000"/>
                          </a:solidFill>
                          <a:latin typeface="Roboto Light"/>
                          <a:ea typeface="Roboto Light"/>
                          <a:cs typeface="Roboto Light"/>
                          <a:sym typeface="Roboto Light"/>
                        </a:defRPr>
                      </a:pPr>
                      <a:r>
                        <a:rPr sz="1000" dirty="0"/>
                        <a:t>This test checks for intestinal parasites that may live in your dog’s gastrointestinal tract. Since they are usually hidden from view, the only way to detect and identify most intestinal parasites is by doing a fecal test.</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35070">
                <a:tc>
                  <a:txBody>
                    <a:bodyPr/>
                    <a:lstStyle/>
                    <a:p>
                      <a:pPr algn="l">
                        <a:defRPr sz="1000" b="0">
                          <a:solidFill>
                            <a:srgbClr val="000000"/>
                          </a:solidFill>
                          <a:latin typeface="Roboto Bold"/>
                          <a:ea typeface="Roboto Bold"/>
                          <a:cs typeface="Roboto Bold"/>
                          <a:sym typeface="Roboto Bold"/>
                        </a:defRPr>
                      </a:pPr>
                      <a:r>
                        <a:rPr sz="1000" dirty="0"/>
                        <a:t>Thyroid function test</a:t>
                      </a:r>
                    </a:p>
                    <a:p>
                      <a:pPr algn="l">
                        <a:defRPr sz="1000" b="0">
                          <a:solidFill>
                            <a:srgbClr val="000000"/>
                          </a:solidFill>
                          <a:latin typeface="Roboto Light"/>
                          <a:ea typeface="Roboto Light"/>
                          <a:cs typeface="Roboto Light"/>
                          <a:sym typeface="Roboto Light"/>
                        </a:defRPr>
                      </a:pPr>
                      <a:r>
                        <a:rPr sz="1000" dirty="0"/>
                        <a:t>A thyroid function test detects whether or not your dog’s thyroid gland is functioning properly. </a:t>
                      </a:r>
                      <a:br>
                        <a:rPr sz="1000" dirty="0"/>
                      </a:br>
                      <a:r>
                        <a:rPr sz="1000" dirty="0"/>
                        <a:t>Thyroid disease is very common in older dogs.</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6"/>
                  </a:ext>
                </a:extLst>
              </a:tr>
              <a:tr h="825214">
                <a:tc>
                  <a:txBody>
                    <a:bodyPr/>
                    <a:lstStyle/>
                    <a:p>
                      <a:pPr algn="l">
                        <a:defRPr sz="1000" b="0">
                          <a:solidFill>
                            <a:srgbClr val="141414"/>
                          </a:solidFill>
                          <a:latin typeface="Roboto Bold"/>
                          <a:ea typeface="Roboto Bold"/>
                          <a:cs typeface="Roboto Bold"/>
                          <a:sym typeface="Roboto Bold"/>
                        </a:defRPr>
                      </a:pPr>
                      <a:r>
                        <a:rPr sz="1000" dirty="0"/>
                        <a:t>Regular total cost:</a:t>
                      </a:r>
                    </a:p>
                    <a:p>
                      <a:pPr algn="l">
                        <a:defRPr sz="1000" b="0">
                          <a:solidFill>
                            <a:srgbClr val="141414"/>
                          </a:solidFill>
                          <a:latin typeface="Roboto Bold"/>
                          <a:ea typeface="Roboto Bold"/>
                          <a:cs typeface="Roboto Bold"/>
                          <a:sym typeface="Roboto Bold"/>
                        </a:defRPr>
                      </a:pPr>
                      <a:endParaRPr sz="1000" dirty="0"/>
                    </a:p>
                    <a:p>
                      <a:pPr algn="l">
                        <a:defRPr sz="1000" b="0">
                          <a:solidFill>
                            <a:srgbClr val="141414"/>
                          </a:solidFill>
                          <a:latin typeface="Roboto Bold"/>
                          <a:ea typeface="Roboto Bold"/>
                          <a:cs typeface="Roboto Bold"/>
                          <a:sym typeface="Roboto Bold"/>
                        </a:defRPr>
                      </a:pPr>
                      <a:r>
                        <a:rPr sz="1000" dirty="0"/>
                        <a:t>Discounted preventive care bundle:</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800">
                          <a:solidFill>
                            <a:srgbClr val="000000"/>
                          </a:solidFill>
                        </a:defRPr>
                      </a:pPr>
                      <a:r>
                        <a:rPr sz="1000" dirty="0">
                          <a:solidFill>
                            <a:srgbClr val="141414"/>
                          </a:solidFill>
                          <a:latin typeface="Roboto Bold"/>
                          <a:ea typeface="Roboto Bold"/>
                          <a:cs typeface="Roboto Bold"/>
                          <a:sym typeface="Roboto Bold"/>
                        </a:rPr>
                        <a:t>$00.00
$00.00</a:t>
                      </a:r>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9563">
                <a:tc>
                  <a:txBody>
                    <a:bodyPr/>
                    <a:lstStyle/>
                    <a:p>
                      <a:pPr algn="l">
                        <a:defRPr sz="900" b="0">
                          <a:solidFill>
                            <a:srgbClr val="000000"/>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tc>
                  <a:txBody>
                    <a:bodyPr/>
                    <a:lstStyle/>
                    <a:p>
                      <a:pPr>
                        <a:defRPr sz="900">
                          <a:solidFill>
                            <a:srgbClr val="F8969B"/>
                          </a:solidFill>
                          <a:latin typeface="Roboto Bold"/>
                          <a:ea typeface="Roboto Bold"/>
                          <a:cs typeface="Roboto Bold"/>
                          <a:sym typeface="Roboto Bold"/>
                        </a:defRPr>
                      </a:pPr>
                      <a:endParaRPr sz="900" dirty="0"/>
                    </a:p>
                  </a:txBody>
                  <a:tcPr marL="91433" marR="0" marT="0" marB="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C76F0"/>
                    </a:solidFill>
                  </a:tcPr>
                </a:tc>
                <a:extLst>
                  <a:ext uri="{0D108BD9-81ED-4DB2-BD59-A6C34878D82A}">
                    <a16:rowId xmlns:a16="http://schemas.microsoft.com/office/drawing/2014/main" val="10008"/>
                  </a:ext>
                </a:extLst>
              </a:tr>
            </a:tbl>
          </a:graphicData>
        </a:graphic>
      </p:graphicFrame>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9BBB59"/>
      </a:accent3>
      <a:accent4>
        <a:srgbClr val="8064A2"/>
      </a:accent4>
      <a:accent5>
        <a:srgbClr val="4BACC6"/>
      </a:accent5>
      <a:accent6>
        <a:srgbClr val="F79646"/>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24383" tIns="24383" rIns="24383" bIns="24383" numCol="1" spcCol="38100" rtlCol="0" anchor="t">
        <a:spAutoFit/>
      </a:bodyPr>
      <a:lstStyle>
        <a:defPPr marL="0" marR="0" indent="0" algn="ctr" defTabSz="173284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4383" tIns="24383" rIns="24383" bIns="24383" numCol="1" spcCol="38100" rtlCol="0" anchor="t">
        <a:spAutoFit/>
      </a:bodyPr>
      <a:lstStyle>
        <a:defPPr marL="0" marR="0" indent="0" algn="ctr" defTabSz="173284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9BBB59"/>
      </a:accent3>
      <a:accent4>
        <a:srgbClr val="8064A2"/>
      </a:accent4>
      <a:accent5>
        <a:srgbClr val="4BACC6"/>
      </a:accent5>
      <a:accent6>
        <a:srgbClr val="F79646"/>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24383" tIns="24383" rIns="24383" bIns="24383" numCol="1" spcCol="38100" rtlCol="0" anchor="t">
        <a:spAutoFit/>
      </a:bodyPr>
      <a:lstStyle>
        <a:defPPr marL="0" marR="0" indent="0" algn="ctr" defTabSz="173284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4383" tIns="24383" rIns="24383" bIns="24383" numCol="1" spcCol="38100" rtlCol="0" anchor="t">
        <a:spAutoFit/>
      </a:bodyPr>
      <a:lstStyle>
        <a:defPPr marL="0" marR="0" indent="0" algn="ctr" defTabSz="173284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BB74128D691C4A87A2316901158B59" ma:contentTypeVersion="18" ma:contentTypeDescription="Create a new document." ma:contentTypeScope="" ma:versionID="e4314f7738b9d431ac6a9e15b88c4744">
  <xsd:schema xmlns:xsd="http://www.w3.org/2001/XMLSchema" xmlns:xs="http://www.w3.org/2001/XMLSchema" xmlns:p="http://schemas.microsoft.com/office/2006/metadata/properties" xmlns:ns2="07343929-dfa9-470b-b23d-7788b2fcbf13" xmlns:ns3="539dc5b3-6507-4573-a8cc-04e57be925a7" targetNamespace="http://schemas.microsoft.com/office/2006/metadata/properties" ma:root="true" ma:fieldsID="fbaa1ec1ab261acab6d8aea6c8f71519" ns2:_="" ns3:_="">
    <xsd:import namespace="07343929-dfa9-470b-b23d-7788b2fcbf13"/>
    <xsd:import namespace="539dc5b3-6507-4573-a8cc-04e57be925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343929-dfa9-470b-b23d-7788b2fcbf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31d908-445f-4b2a-8883-79459e6f20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9dc5b3-6507-4573-a8cc-04e57be925a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200a6c-9e2a-42eb-a941-3a851d4e88d3}" ma:internalName="TaxCatchAll" ma:showField="CatchAllData" ma:web="539dc5b3-6507-4573-a8cc-04e57be925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39dc5b3-6507-4573-a8cc-04e57be925a7" xsi:nil="true"/>
    <lcf76f155ced4ddcb4097134ff3c332f xmlns="07343929-dfa9-470b-b23d-7788b2fcbf1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16F295-6B36-44B7-805D-FEBCB49C37F4}">
  <ds:schemaRefs>
    <ds:schemaRef ds:uri="http://schemas.microsoft.com/sharepoint/v3/contenttype/forms"/>
  </ds:schemaRefs>
</ds:datastoreItem>
</file>

<file path=customXml/itemProps2.xml><?xml version="1.0" encoding="utf-8"?>
<ds:datastoreItem xmlns:ds="http://schemas.openxmlformats.org/officeDocument/2006/customXml" ds:itemID="{F1E67F98-F277-495A-BCAB-61CFE6182B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343929-dfa9-470b-b23d-7788b2fcbf13"/>
    <ds:schemaRef ds:uri="539dc5b3-6507-4573-a8cc-04e57be925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4CE111-C504-4C0D-BAD0-D1122A238068}">
  <ds:schemaRefs>
    <ds:schemaRef ds:uri="http://purl.org/dc/elements/1.1/"/>
    <ds:schemaRef ds:uri="http://schemas.microsoft.com/office/2006/metadata/properties"/>
    <ds:schemaRef ds:uri="539dc5b3-6507-4573-a8cc-04e57be925a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7343929-dfa9-470b-b23d-7788b2fcbf1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164</TotalTime>
  <Words>2480</Words>
  <Application>Microsoft Office PowerPoint</Application>
  <PresentationFormat>Custom</PresentationFormat>
  <Paragraphs>235</Paragraphs>
  <Slides>8</Slides>
  <Notes>2</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DeLucia, Dominique</dc:creator>
  <cp:lastModifiedBy>DeLucia, Dominique</cp:lastModifiedBy>
  <cp:revision>14</cp:revision>
  <dcterms:modified xsi:type="dcterms:W3CDTF">2024-11-06T20:28:20Z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0x010100EEBB74128D691C4A87A2316901158B59</vt:lpwstr>
  </property>
  <property fmtid="{D5CDD505-2E9C-101B-9397-08002B2CF9AE}" pid="3" name="MediaServiceImageTags">
    <vt:lpwstr/>
  </property>
</Properties>
</file>